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78" r:id="rId5"/>
    <p:sldId id="258" r:id="rId6"/>
    <p:sldId id="268" r:id="rId7"/>
    <p:sldId id="259" r:id="rId8"/>
    <p:sldId id="262" r:id="rId9"/>
    <p:sldId id="270" r:id="rId10"/>
    <p:sldId id="265" r:id="rId11"/>
    <p:sldId id="272" r:id="rId12"/>
    <p:sldId id="269" r:id="rId13"/>
    <p:sldId id="271" r:id="rId14"/>
    <p:sldId id="266" r:id="rId15"/>
    <p:sldId id="263" r:id="rId16"/>
    <p:sldId id="273" r:id="rId17"/>
    <p:sldId id="274" r:id="rId18"/>
    <p:sldId id="275" r:id="rId19"/>
    <p:sldId id="267" r:id="rId20"/>
    <p:sldId id="27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ED89-0E4D-092B-F8A1-4DE42F2A0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39EF5-F8F0-0966-E1D0-51DA893BD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DB448-CA18-2330-4C03-0BF7E0AA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8EAB1-06DC-2382-1410-E65556934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7E9C9-BA02-E298-E881-7C5A3681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99C5-3B0E-866B-2BB2-4984A4A1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81DD2-5881-008D-34E4-72224DEA7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BC613-F326-D712-BE59-C57D3A1C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C5533-90E1-61F9-7662-104B05BF0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A9288-5EE6-3E38-D107-36FF6723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4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1592E7-F871-963B-3113-3CE6A0092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81B8C-1265-C4A2-37AA-0C6AB8508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AD426-3161-EC7C-33EA-98DFC06A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61AC3-4DB4-579A-8A4A-C013CE3A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CC900-6E3C-E593-C40E-F07FFB77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3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E212E-85C6-FFF2-4112-FCF36C35E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D68FA-21AE-11E0-76ED-A58F03346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FF817-A944-7F8C-742E-0AF89E71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BC39C-043E-931C-94AA-8EFFF565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5B15-CD48-6A2C-D435-2877750E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9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BEB1-C53E-C51E-FB3F-A3756573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5FB13-5DC1-06A3-73EB-DC16847EB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1795F-D49D-3E9C-E18C-D8954E59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94F11-C42C-3EB1-8F9F-75A8E26E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3A76C-F31F-A885-E956-90125365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9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F190-A458-3FF4-BE67-A6346EC5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9F54E-DE7B-D3B8-469E-F7C4F56BD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2F2A1-5852-2197-2A9E-78D27DE8A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9D298-7A69-5CC2-3CAD-46964D9B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27C0F-B127-399A-F395-B127300D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866AD-6F9F-FB34-E0B4-B7636561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59D3-E1F1-D99B-FA05-0FD9EC77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3AEC2-8FF3-7B09-5570-6B27B8374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52999-9ADB-81B9-2687-7A431CCF4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75499-CF4D-7CB6-C72B-DD96C3F28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DE64EA-8344-373A-626A-6C5AF56BE5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0C9DEF-DD71-9D5E-43B1-55AF356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AEBFA9-5C38-65AB-8A38-74DF99D4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FCC79D-127B-1C08-E341-D06A79C9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6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AC71-98A0-8E69-7544-0BDE85E1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891DC-EBB7-C866-B007-E142A0CE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BB1CE-7CB6-0FF3-B481-AB43FE19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7892F-02DE-1314-8C9F-3A52CB15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1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ACA58-D6E7-E701-A02C-47643AD3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16CF1-684D-02D2-F3BE-C814E74CE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21CC6-0792-30A9-E43A-F6093311E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0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383D-D589-8E43-5B2E-54BB7098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4D17D-1657-DEC8-94C5-A1A474FEE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A5797-4874-353B-25AB-DC17728BC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342E5-10DB-F5FF-B9AC-40262178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9AA4C-7D06-276C-3B65-B094F0AB9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465EC-8397-A170-D443-524C4335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7B7A-98AE-4BDD-2FA9-8712C457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EF9D8-22FB-AF98-B3CE-47715857B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DD36F-30B4-C826-0505-24BBC2D6C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88261-A95F-A74E-F52D-A7598CD90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93FCC-28D3-3B79-0ABF-0E8F7CBE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2B74B-261A-7055-C2F7-99654B80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7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9DB0-9985-F852-633C-C5348AC4E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3C630-974B-B326-6B2C-5C6F166F2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3D7DA-3349-C122-5D70-0CBF4BCE9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E8E2-4464-4DD6-BEA0-A51EC53DEDF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DCB39-FA06-5706-15B7-D91DE5FD9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C1926-A9B7-AC4F-9875-BA9324B43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69934-890A-4EEA-9468-EC1698F9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4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893E4-32A4-5AA3-4A91-6E5A8141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28" y="666974"/>
            <a:ext cx="11200273" cy="55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06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Hesaplama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Bilgisayarlar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52777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000" dirty="0" err="1"/>
              <a:t>Kuantum</a:t>
            </a:r>
            <a:r>
              <a:rPr lang="en-US" sz="2000" dirty="0"/>
              <a:t> </a:t>
            </a:r>
            <a:r>
              <a:rPr lang="en-US" sz="2000" dirty="0" err="1"/>
              <a:t>hesaplama</a:t>
            </a:r>
            <a:r>
              <a:rPr lang="en-US" sz="2000" dirty="0"/>
              <a:t>, </a:t>
            </a:r>
            <a:r>
              <a:rPr lang="en-US" sz="2000" dirty="0" err="1"/>
              <a:t>kuantum</a:t>
            </a:r>
            <a:r>
              <a:rPr lang="en-US" sz="2000" dirty="0"/>
              <a:t> </a:t>
            </a:r>
            <a:r>
              <a:rPr lang="en-US" sz="2000" dirty="0" err="1"/>
              <a:t>mekanik</a:t>
            </a:r>
            <a:r>
              <a:rPr lang="en-US" sz="2000" dirty="0"/>
              <a:t> </a:t>
            </a:r>
            <a:r>
              <a:rPr lang="en-US" sz="2000" dirty="0" err="1"/>
              <a:t>bitleri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bilinen</a:t>
            </a:r>
            <a:r>
              <a:rPr lang="en-US" sz="2000" dirty="0"/>
              <a:t> </a:t>
            </a:r>
            <a:r>
              <a:rPr lang="en-US" sz="2000" dirty="0" err="1"/>
              <a:t>kübitler</a:t>
            </a:r>
            <a:r>
              <a:rPr lang="en-US" sz="2000" dirty="0"/>
              <a:t> </a:t>
            </a:r>
            <a:r>
              <a:rPr lang="en-US" sz="2000" dirty="0" err="1"/>
              <a:t>nedeniyle</a:t>
            </a:r>
            <a:r>
              <a:rPr lang="en-US" sz="2000" dirty="0"/>
              <a:t> </a:t>
            </a:r>
            <a:r>
              <a:rPr lang="en-US" sz="2000" dirty="0" err="1"/>
              <a:t>geleneksel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süper</a:t>
            </a:r>
            <a:r>
              <a:rPr lang="en-US" sz="2000" dirty="0"/>
              <a:t> </a:t>
            </a:r>
            <a:r>
              <a:rPr lang="en-US" sz="2000" dirty="0" err="1"/>
              <a:t>bilgisayarlara</a:t>
            </a:r>
            <a:r>
              <a:rPr lang="en-US" sz="2000" dirty="0"/>
              <a:t> </a:t>
            </a:r>
            <a:r>
              <a:rPr lang="en-US" sz="2000" dirty="0" err="1"/>
              <a:t>kıyasla</a:t>
            </a:r>
            <a:r>
              <a:rPr lang="en-US" sz="2000" dirty="0"/>
              <a:t> </a:t>
            </a:r>
            <a:r>
              <a:rPr lang="en-US" sz="2000" b="1" dirty="0"/>
              <a:t>problem </a:t>
            </a:r>
            <a:r>
              <a:rPr lang="en-US" sz="2000" b="1" dirty="0" err="1"/>
              <a:t>çözmeyi</a:t>
            </a:r>
            <a:r>
              <a:rPr lang="en-US" sz="2000" b="1" dirty="0"/>
              <a:t> </a:t>
            </a:r>
            <a:r>
              <a:rPr lang="en-US" sz="2000" b="1" dirty="0" err="1"/>
              <a:t>hızlandırma</a:t>
            </a:r>
            <a:r>
              <a:rPr lang="en-US" sz="2000" b="1" dirty="0"/>
              <a:t> </a:t>
            </a:r>
            <a:r>
              <a:rPr lang="en-US" sz="2000" dirty="0" err="1"/>
              <a:t>konusunda</a:t>
            </a:r>
            <a:r>
              <a:rPr lang="en-US" sz="2000" dirty="0"/>
              <a:t> </a:t>
            </a:r>
            <a:r>
              <a:rPr lang="en-US" sz="2000" dirty="0" err="1"/>
              <a:t>önemli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potansiyele</a:t>
            </a:r>
            <a:r>
              <a:rPr lang="en-US" sz="2000" dirty="0"/>
              <a:t> </a:t>
            </a:r>
            <a:r>
              <a:rPr lang="en-US" sz="2000" dirty="0" err="1"/>
              <a:t>sahiptirler</a:t>
            </a:r>
            <a:r>
              <a:rPr lang="en-US" sz="2000" dirty="0"/>
              <a:t>. Bu </a:t>
            </a:r>
            <a:r>
              <a:rPr lang="en-US" sz="2000" dirty="0" err="1"/>
              <a:t>bilgisayarların</a:t>
            </a:r>
            <a:r>
              <a:rPr lang="en-US" sz="2000" dirty="0"/>
              <a:t> </a:t>
            </a:r>
            <a:r>
              <a:rPr lang="en-US" sz="2000" dirty="0" err="1"/>
              <a:t>yaygın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iş</a:t>
            </a:r>
            <a:r>
              <a:rPr lang="en-US" sz="2000" dirty="0"/>
              <a:t> </a:t>
            </a:r>
            <a:r>
              <a:rPr lang="en-US" sz="2000" dirty="0" err="1"/>
              <a:t>alanları</a:t>
            </a:r>
            <a:r>
              <a:rPr lang="en-US" sz="2000" dirty="0"/>
              <a:t> </a:t>
            </a:r>
            <a:r>
              <a:rPr lang="en-US" sz="2000" dirty="0" err="1"/>
              <a:t>tarafından</a:t>
            </a:r>
            <a:r>
              <a:rPr lang="en-US" sz="2000" dirty="0"/>
              <a:t> </a:t>
            </a:r>
            <a:r>
              <a:rPr lang="en-US" sz="2000" dirty="0" err="1"/>
              <a:t>benimsenmesine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birkaç</a:t>
            </a:r>
            <a:r>
              <a:rPr lang="en-US" sz="2000" dirty="0"/>
              <a:t> </a:t>
            </a:r>
            <a:r>
              <a:rPr lang="en-US" sz="2000" dirty="0" err="1"/>
              <a:t>yıl</a:t>
            </a:r>
            <a:r>
              <a:rPr lang="en-US" sz="2000" dirty="0"/>
              <a:t> </a:t>
            </a:r>
            <a:r>
              <a:rPr lang="en-US" sz="2000" dirty="0" err="1"/>
              <a:t>bulunmaktadır</a:t>
            </a:r>
            <a:r>
              <a:rPr lang="en-US" sz="2000" dirty="0"/>
              <a:t>, </a:t>
            </a:r>
            <a:r>
              <a:rPr lang="en-US" sz="2000" dirty="0" err="1"/>
              <a:t>ancak</a:t>
            </a:r>
            <a:r>
              <a:rPr lang="en-US" sz="2000" dirty="0"/>
              <a:t> IBM </a:t>
            </a:r>
            <a:r>
              <a:rPr lang="en-US" sz="2000" dirty="0" err="1"/>
              <a:t>ve</a:t>
            </a:r>
            <a:r>
              <a:rPr lang="en-US" sz="2000" dirty="0"/>
              <a:t> Google </a:t>
            </a:r>
            <a:r>
              <a:rPr lang="en-US" sz="2000" dirty="0" err="1"/>
              <a:t>gibi</a:t>
            </a:r>
            <a:r>
              <a:rPr lang="en-US" sz="2000" dirty="0"/>
              <a:t> </a:t>
            </a:r>
            <a:r>
              <a:rPr lang="en-US" sz="2000" dirty="0" err="1"/>
              <a:t>bazı</a:t>
            </a:r>
            <a:r>
              <a:rPr lang="en-US" sz="2000" dirty="0"/>
              <a:t> </a:t>
            </a:r>
            <a:r>
              <a:rPr lang="en-US" sz="2000" dirty="0" err="1"/>
              <a:t>büyük</a:t>
            </a:r>
            <a:r>
              <a:rPr lang="en-US" sz="2000" dirty="0"/>
              <a:t> </a:t>
            </a:r>
            <a:r>
              <a:rPr lang="en-US" sz="2000" dirty="0" err="1"/>
              <a:t>ölçekli</a:t>
            </a:r>
            <a:r>
              <a:rPr lang="tr-TR" sz="2000" dirty="0"/>
              <a:t> firmaların girişimleri bulunmaktadır.</a:t>
            </a:r>
          </a:p>
          <a:p>
            <a:pPr algn="just"/>
            <a:r>
              <a:rPr lang="en-US" sz="2000" dirty="0" err="1"/>
              <a:t>Kuantum</a:t>
            </a:r>
            <a:r>
              <a:rPr lang="en-US" sz="2000" dirty="0"/>
              <a:t> </a:t>
            </a:r>
            <a:r>
              <a:rPr lang="en-US" sz="2000" dirty="0" err="1"/>
              <a:t>hesaplama</a:t>
            </a:r>
            <a:r>
              <a:rPr lang="en-US" sz="2000" dirty="0"/>
              <a:t>, </a:t>
            </a:r>
            <a:r>
              <a:rPr lang="en-US" sz="2000" dirty="0" err="1"/>
              <a:t>büyük</a:t>
            </a:r>
            <a:r>
              <a:rPr lang="en-US" sz="2000" dirty="0"/>
              <a:t> </a:t>
            </a:r>
            <a:r>
              <a:rPr lang="en-US" sz="2000" dirty="0" err="1"/>
              <a:t>miktarda</a:t>
            </a:r>
            <a:r>
              <a:rPr lang="en-US" sz="2000" dirty="0"/>
              <a:t> </a:t>
            </a:r>
            <a:r>
              <a:rPr lang="en-US" sz="2000" dirty="0" err="1"/>
              <a:t>işlem</a:t>
            </a:r>
            <a:r>
              <a:rPr lang="en-US" sz="2000" dirty="0"/>
              <a:t> </a:t>
            </a:r>
            <a:r>
              <a:rPr lang="en-US" sz="2000" dirty="0" err="1"/>
              <a:t>gücü</a:t>
            </a:r>
            <a:r>
              <a:rPr lang="en-US" sz="2000" dirty="0"/>
              <a:t> </a:t>
            </a:r>
            <a:r>
              <a:rPr lang="en-US" sz="2000" dirty="0" err="1"/>
              <a:t>gerektiren</a:t>
            </a:r>
            <a:r>
              <a:rPr lang="en-US" sz="2000" dirty="0"/>
              <a:t> </a:t>
            </a:r>
            <a:r>
              <a:rPr lang="en-US" sz="2000" dirty="0" err="1"/>
              <a:t>veya</a:t>
            </a:r>
            <a:r>
              <a:rPr lang="en-US" sz="2000" dirty="0"/>
              <a:t> normal </a:t>
            </a:r>
            <a:r>
              <a:rPr lang="en-US" sz="2000" dirty="0" err="1"/>
              <a:t>süper</a:t>
            </a:r>
            <a:r>
              <a:rPr lang="en-US" sz="2000" dirty="0"/>
              <a:t> </a:t>
            </a:r>
            <a:r>
              <a:rPr lang="en-US" sz="2000" dirty="0" err="1"/>
              <a:t>bilgisayarların</a:t>
            </a:r>
            <a:r>
              <a:rPr lang="en-US" sz="2000" dirty="0"/>
              <a:t> </a:t>
            </a:r>
            <a:r>
              <a:rPr lang="en-US" sz="2000" dirty="0" err="1"/>
              <a:t>çözmesi</a:t>
            </a:r>
            <a:r>
              <a:rPr lang="en-US" sz="2000" dirty="0"/>
              <a:t> </a:t>
            </a:r>
            <a:r>
              <a:rPr lang="en-US" sz="2000" dirty="0" err="1"/>
              <a:t>neredeyse</a:t>
            </a:r>
            <a:r>
              <a:rPr lang="en-US" sz="2000" dirty="0"/>
              <a:t> </a:t>
            </a:r>
            <a:r>
              <a:rPr lang="en-US" sz="2000" dirty="0" err="1"/>
              <a:t>imkansız</a:t>
            </a:r>
            <a:r>
              <a:rPr lang="en-US" sz="2000" dirty="0"/>
              <a:t> </a:t>
            </a:r>
            <a:r>
              <a:rPr lang="en-US" sz="2000" dirty="0" err="1"/>
              <a:t>olan</a:t>
            </a:r>
            <a:r>
              <a:rPr lang="en-US" sz="2000" dirty="0"/>
              <a:t> </a:t>
            </a:r>
            <a:r>
              <a:rPr lang="en-US" sz="2000" dirty="0" err="1"/>
              <a:t>mantık</a:t>
            </a:r>
            <a:r>
              <a:rPr lang="en-US" sz="2000" dirty="0"/>
              <a:t> </a:t>
            </a:r>
            <a:r>
              <a:rPr lang="en-US" sz="2000" dirty="0" err="1"/>
              <a:t>problemlerini</a:t>
            </a:r>
            <a:r>
              <a:rPr lang="en-US" sz="2000" dirty="0"/>
              <a:t> </a:t>
            </a:r>
            <a:r>
              <a:rPr lang="en-US" sz="2000" dirty="0" err="1"/>
              <a:t>çözmek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benzersiz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bilgi</a:t>
            </a:r>
            <a:r>
              <a:rPr lang="en-US" sz="2000" dirty="0"/>
              <a:t> </a:t>
            </a:r>
            <a:r>
              <a:rPr lang="en-US" sz="2000" dirty="0" err="1"/>
              <a:t>işlem</a:t>
            </a:r>
            <a:r>
              <a:rPr lang="en-US" sz="2000" dirty="0"/>
              <a:t> </a:t>
            </a:r>
            <a:r>
              <a:rPr lang="en-US" sz="2000" dirty="0" err="1"/>
              <a:t>türü</a:t>
            </a:r>
            <a:r>
              <a:rPr lang="en-US" sz="2000" dirty="0"/>
              <a:t> </a:t>
            </a:r>
            <a:r>
              <a:rPr lang="en-US" sz="2000" dirty="0" err="1"/>
              <a:t>olan</a:t>
            </a:r>
            <a:r>
              <a:rPr lang="en-US" sz="2000" dirty="0"/>
              <a:t> </a:t>
            </a:r>
            <a:r>
              <a:rPr lang="en-US" sz="2000" b="1" dirty="0" err="1"/>
              <a:t>kuantum</a:t>
            </a:r>
            <a:r>
              <a:rPr lang="en-US" sz="2000" b="1" dirty="0"/>
              <a:t> </a:t>
            </a:r>
            <a:r>
              <a:rPr lang="en-US" sz="2000" b="1" dirty="0" err="1"/>
              <a:t>durumlarını</a:t>
            </a:r>
            <a:r>
              <a:rPr lang="en-US" sz="2000" b="1" dirty="0"/>
              <a:t> (quantum states)</a:t>
            </a:r>
            <a:r>
              <a:rPr lang="en-US" sz="2000" dirty="0"/>
              <a:t> </a:t>
            </a:r>
            <a:r>
              <a:rPr lang="en-US" sz="2000" dirty="0" err="1"/>
              <a:t>kullanmaktadır</a:t>
            </a:r>
            <a:r>
              <a:rPr lang="en-US" sz="2000" dirty="0"/>
              <a:t>. </a:t>
            </a:r>
            <a:endParaRPr lang="tr-TR" sz="2000" dirty="0"/>
          </a:p>
          <a:p>
            <a:pPr algn="just"/>
            <a:r>
              <a:rPr lang="en-US" sz="2000" dirty="0"/>
              <a:t>Bu </a:t>
            </a:r>
            <a:r>
              <a:rPr lang="en-US" sz="2000" dirty="0" err="1"/>
              <a:t>bilgisayarlar</a:t>
            </a:r>
            <a:r>
              <a:rPr lang="en-US" sz="2000" dirty="0"/>
              <a:t>, </a:t>
            </a:r>
            <a:r>
              <a:rPr lang="en-US" sz="2000" dirty="0" err="1"/>
              <a:t>geleneksel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süper</a:t>
            </a:r>
            <a:r>
              <a:rPr lang="en-US" sz="2000" dirty="0"/>
              <a:t> </a:t>
            </a:r>
            <a:r>
              <a:rPr lang="en-US" sz="2000" dirty="0" err="1"/>
              <a:t>bilgisayar</a:t>
            </a:r>
            <a:r>
              <a:rPr lang="en-US" sz="2000" dirty="0"/>
              <a:t> </a:t>
            </a:r>
            <a:r>
              <a:rPr lang="en-US" sz="2000" dirty="0" err="1"/>
              <a:t>gibi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dizi </a:t>
            </a:r>
            <a:r>
              <a:rPr lang="en-US" sz="2000" dirty="0" err="1"/>
              <a:t>sorunu</a:t>
            </a:r>
            <a:r>
              <a:rPr lang="en-US" sz="2000" dirty="0"/>
              <a:t> </a:t>
            </a:r>
            <a:r>
              <a:rPr lang="en-US" sz="2000" dirty="0" err="1"/>
              <a:t>tek</a:t>
            </a:r>
            <a:r>
              <a:rPr lang="en-US" sz="2000" dirty="0"/>
              <a:t> </a:t>
            </a:r>
            <a:r>
              <a:rPr lang="en-US" sz="2000" dirty="0" err="1"/>
              <a:t>tek</a:t>
            </a:r>
            <a:r>
              <a:rPr lang="en-US" sz="2000" dirty="0"/>
              <a:t> </a:t>
            </a:r>
            <a:r>
              <a:rPr lang="en-US" sz="2000" dirty="0" err="1"/>
              <a:t>analiz</a:t>
            </a:r>
            <a:r>
              <a:rPr lang="en-US" sz="2000" dirty="0"/>
              <a:t> </a:t>
            </a:r>
            <a:r>
              <a:rPr lang="en-US" sz="2000" dirty="0" err="1"/>
              <a:t>etmek</a:t>
            </a:r>
            <a:r>
              <a:rPr lang="en-US" sz="2000" dirty="0"/>
              <a:t> </a:t>
            </a:r>
            <a:r>
              <a:rPr lang="en-US" sz="2000" dirty="0" err="1"/>
              <a:t>yerine</a:t>
            </a:r>
            <a:r>
              <a:rPr lang="en-US" sz="2000" dirty="0"/>
              <a:t>, </a:t>
            </a:r>
            <a:r>
              <a:rPr lang="en-US" sz="2000" dirty="0" err="1"/>
              <a:t>büyük</a:t>
            </a:r>
            <a:r>
              <a:rPr lang="en-US" sz="2000" dirty="0"/>
              <a:t> </a:t>
            </a:r>
            <a:r>
              <a:rPr lang="en-US" sz="2000" dirty="0" err="1"/>
              <a:t>miktarda</a:t>
            </a:r>
            <a:r>
              <a:rPr lang="en-US" sz="2000" dirty="0"/>
              <a:t> </a:t>
            </a:r>
            <a:r>
              <a:rPr lang="en-US" sz="2000" dirty="0" err="1"/>
              <a:t>potansiyel</a:t>
            </a:r>
            <a:r>
              <a:rPr lang="en-US" sz="2000" dirty="0"/>
              <a:t> </a:t>
            </a:r>
            <a:r>
              <a:rPr lang="en-US" sz="2000" dirty="0" err="1"/>
              <a:t>sorunu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yanıtı</a:t>
            </a:r>
            <a:r>
              <a:rPr lang="en-US" sz="2000" dirty="0"/>
              <a:t> </a:t>
            </a:r>
            <a:r>
              <a:rPr lang="en-US" sz="2000" dirty="0" err="1"/>
              <a:t>aynı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analiz</a:t>
            </a:r>
            <a:r>
              <a:rPr lang="en-US" sz="2000" dirty="0"/>
              <a:t> </a:t>
            </a:r>
            <a:r>
              <a:rPr lang="en-US" sz="2000" dirty="0" err="1"/>
              <a:t>edebilmektedir</a:t>
            </a:r>
            <a:r>
              <a:rPr lang="en-US" sz="2000" dirty="0"/>
              <a:t>. </a:t>
            </a:r>
            <a:r>
              <a:rPr lang="en-US" sz="2000" dirty="0" err="1"/>
              <a:t>Aynı</a:t>
            </a:r>
            <a:r>
              <a:rPr lang="en-US" sz="2000" dirty="0"/>
              <a:t> </a:t>
            </a:r>
            <a:r>
              <a:rPr lang="en-US" sz="2000" dirty="0" err="1"/>
              <a:t>zamanda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bilgisayarlar</a:t>
            </a:r>
            <a:r>
              <a:rPr lang="en-US" sz="2000" dirty="0"/>
              <a:t>, </a:t>
            </a:r>
            <a:r>
              <a:rPr lang="en-US" sz="2000" dirty="0" err="1"/>
              <a:t>olası</a:t>
            </a:r>
            <a:r>
              <a:rPr lang="en-US" sz="2000" dirty="0"/>
              <a:t> </a:t>
            </a:r>
            <a:r>
              <a:rPr lang="en-US" sz="2000" dirty="0" err="1"/>
              <a:t>yanlış</a:t>
            </a:r>
            <a:r>
              <a:rPr lang="en-US" sz="2000" dirty="0"/>
              <a:t> </a:t>
            </a:r>
            <a:r>
              <a:rPr lang="en-US" sz="2000" dirty="0" err="1"/>
              <a:t>cevapların</a:t>
            </a:r>
            <a:r>
              <a:rPr lang="en-US" sz="2000" dirty="0"/>
              <a:t> </a:t>
            </a:r>
            <a:r>
              <a:rPr lang="en-US" sz="2000" dirty="0" err="1"/>
              <a:t>miktarını</a:t>
            </a:r>
            <a:r>
              <a:rPr lang="en-US" sz="2000" dirty="0"/>
              <a:t> </a:t>
            </a:r>
            <a:r>
              <a:rPr lang="en-US" sz="2000" b="1" dirty="0" err="1"/>
              <a:t>büyük</a:t>
            </a:r>
            <a:r>
              <a:rPr lang="en-US" sz="2000" b="1" dirty="0"/>
              <a:t> </a:t>
            </a:r>
            <a:r>
              <a:rPr lang="en-US" sz="2000" b="1" dirty="0" err="1"/>
              <a:t>bir</a:t>
            </a:r>
            <a:r>
              <a:rPr lang="en-US" sz="2000" b="1" dirty="0"/>
              <a:t> </a:t>
            </a:r>
            <a:r>
              <a:rPr lang="en-US" sz="2000" b="1" dirty="0" err="1"/>
              <a:t>hızla</a:t>
            </a:r>
            <a:r>
              <a:rPr lang="en-US" sz="2000" b="1" dirty="0"/>
              <a:t> </a:t>
            </a:r>
            <a:r>
              <a:rPr lang="en-US" sz="2000" b="1" dirty="0" err="1"/>
              <a:t>en</a:t>
            </a:r>
            <a:r>
              <a:rPr lang="en-US" sz="2000" b="1" dirty="0"/>
              <a:t> </a:t>
            </a:r>
            <a:r>
              <a:rPr lang="en-US" sz="2000" b="1" dirty="0" err="1"/>
              <a:t>aza</a:t>
            </a:r>
            <a:r>
              <a:rPr lang="en-US" sz="2000" b="1" dirty="0"/>
              <a:t> </a:t>
            </a:r>
            <a:r>
              <a:rPr lang="en-US" sz="2000" b="1" dirty="0" err="1"/>
              <a:t>indirmek</a:t>
            </a:r>
            <a:r>
              <a:rPr lang="en-US" sz="2000" b="1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kuantum</a:t>
            </a:r>
            <a:r>
              <a:rPr lang="en-US" sz="2000" dirty="0"/>
              <a:t> </a:t>
            </a:r>
            <a:r>
              <a:rPr lang="en-US" sz="2000" dirty="0" err="1"/>
              <a:t>fiziğinin</a:t>
            </a:r>
            <a:r>
              <a:rPr lang="en-US" sz="2000" dirty="0"/>
              <a:t> </a:t>
            </a:r>
            <a:r>
              <a:rPr lang="en-US" sz="2000" dirty="0" err="1"/>
              <a:t>güçlerini</a:t>
            </a:r>
            <a:r>
              <a:rPr lang="en-US" sz="2000" dirty="0"/>
              <a:t> </a:t>
            </a:r>
            <a:r>
              <a:rPr lang="en-US" sz="2000" dirty="0" err="1"/>
              <a:t>kullanır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potansiyel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doğru</a:t>
            </a:r>
            <a:r>
              <a:rPr lang="en-US" sz="2000" dirty="0"/>
              <a:t> </a:t>
            </a:r>
            <a:r>
              <a:rPr lang="en-US" sz="2000" dirty="0" err="1"/>
              <a:t>cevapları</a:t>
            </a:r>
            <a:r>
              <a:rPr lang="en-US" sz="2000" dirty="0"/>
              <a:t> </a:t>
            </a:r>
            <a:r>
              <a:rPr lang="en-US" sz="2000" dirty="0" err="1"/>
              <a:t>yine</a:t>
            </a:r>
            <a:r>
              <a:rPr lang="en-US" sz="2000" dirty="0"/>
              <a:t> </a:t>
            </a:r>
            <a:r>
              <a:rPr lang="en-US" sz="2000" dirty="0" err="1"/>
              <a:t>büyük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hızla</a:t>
            </a:r>
            <a:r>
              <a:rPr lang="en-US" sz="2000" dirty="0"/>
              <a:t> </a:t>
            </a:r>
            <a:r>
              <a:rPr lang="en-US" sz="2000" dirty="0" err="1"/>
              <a:t>geliştirebilir</a:t>
            </a:r>
            <a:r>
              <a:rPr lang="en-US" sz="20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4A68E-1569-974D-91A6-8ED38499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1C194-E07F-A11E-0E7B-D88AADF8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304" y="2271213"/>
            <a:ext cx="4561923" cy="27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1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F6F-946C-365E-D33B-941007450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Hesaplama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Bilgisayarlar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7298-F6F2-B693-A68C-AA9045E50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9225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,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sorunları</a:t>
            </a:r>
            <a:r>
              <a:rPr lang="en-US" dirty="0"/>
              <a:t> </a:t>
            </a:r>
            <a:r>
              <a:rPr lang="en-US" dirty="0" err="1"/>
              <a:t>çözmenin</a:t>
            </a:r>
            <a:r>
              <a:rPr lang="en-US" dirty="0"/>
              <a:t> </a:t>
            </a:r>
            <a:r>
              <a:rPr lang="en-US" dirty="0" err="1"/>
              <a:t>yanı</a:t>
            </a:r>
            <a:r>
              <a:rPr lang="en-US" dirty="0"/>
              <a:t> </a:t>
            </a:r>
            <a:r>
              <a:rPr lang="en-US" dirty="0" err="1"/>
              <a:t>sıra</a:t>
            </a:r>
            <a:r>
              <a:rPr lang="en-US" dirty="0"/>
              <a:t> </a:t>
            </a:r>
            <a:r>
              <a:rPr lang="en-US" b="1" dirty="0" err="1"/>
              <a:t>şifreleme</a:t>
            </a:r>
            <a:r>
              <a:rPr lang="en-US" dirty="0"/>
              <a:t> </a:t>
            </a:r>
            <a:r>
              <a:rPr lang="en-US" dirty="0" err="1"/>
              <a:t>dünyasını</a:t>
            </a:r>
            <a:r>
              <a:rPr lang="en-US" dirty="0"/>
              <a:t> da </a:t>
            </a:r>
            <a:r>
              <a:rPr lang="en-US" dirty="0" err="1"/>
              <a:t>değiştirmek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özelliğe</a:t>
            </a:r>
            <a:r>
              <a:rPr lang="en-US" dirty="0"/>
              <a:t> </a:t>
            </a:r>
            <a:r>
              <a:rPr lang="en-US" dirty="0" err="1"/>
              <a:t>sahiptir</a:t>
            </a:r>
            <a:r>
              <a:rPr lang="en-US" dirty="0"/>
              <a:t>.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fiziğinin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durumlarının</a:t>
            </a:r>
            <a:r>
              <a:rPr lang="en-US" dirty="0"/>
              <a:t> </a:t>
            </a:r>
            <a:r>
              <a:rPr lang="en-US" dirty="0" err="1"/>
              <a:t>doğası</a:t>
            </a:r>
            <a:r>
              <a:rPr lang="en-US" dirty="0"/>
              <a:t> </a:t>
            </a:r>
            <a:r>
              <a:rPr lang="en-US" dirty="0" err="1"/>
              <a:t>gereği</a:t>
            </a:r>
            <a:r>
              <a:rPr lang="en-US" dirty="0"/>
              <a:t>,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parçasının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, </a:t>
            </a:r>
            <a:r>
              <a:rPr lang="en-US" dirty="0" err="1"/>
              <a:t>gözlemlendiğinde</a:t>
            </a:r>
            <a:r>
              <a:rPr lang="en-US" dirty="0"/>
              <a:t> </a:t>
            </a:r>
            <a:r>
              <a:rPr lang="en-US" dirty="0" err="1"/>
              <a:t>değişkenlik</a:t>
            </a:r>
            <a:r>
              <a:rPr lang="en-US" dirty="0"/>
              <a:t> </a:t>
            </a:r>
            <a:r>
              <a:rPr lang="en-US" dirty="0" err="1"/>
              <a:t>gösterir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/>
              <a:t>Bu </a:t>
            </a:r>
            <a:r>
              <a:rPr lang="en-US" dirty="0" err="1"/>
              <a:t>nedenle</a:t>
            </a:r>
            <a:r>
              <a:rPr lang="en-US" dirty="0"/>
              <a:t>, </a:t>
            </a:r>
            <a:r>
              <a:rPr lang="en-US" dirty="0" err="1"/>
              <a:t>teorik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parçasının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amaçlanan</a:t>
            </a:r>
            <a:r>
              <a:rPr lang="en-US" dirty="0"/>
              <a:t> </a:t>
            </a:r>
            <a:r>
              <a:rPr lang="en-US" dirty="0" err="1"/>
              <a:t>taraf</a:t>
            </a:r>
            <a:r>
              <a:rPr lang="en-US" dirty="0"/>
              <a:t> </a:t>
            </a:r>
            <a:r>
              <a:rPr lang="en-US" dirty="0" err="1"/>
              <a:t>dışında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insan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görüntülendiğinde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alınamaz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değişmektedir</a:t>
            </a:r>
            <a:r>
              <a:rPr lang="en-US" dirty="0"/>
              <a:t>. Bu </a:t>
            </a:r>
            <a:r>
              <a:rPr lang="en-US" dirty="0" err="1"/>
              <a:t>sebepten</a:t>
            </a:r>
            <a:r>
              <a:rPr lang="en-US" dirty="0"/>
              <a:t> </a:t>
            </a:r>
            <a:r>
              <a:rPr lang="en-US" dirty="0" err="1"/>
              <a:t>ötürü</a:t>
            </a:r>
            <a:r>
              <a:rPr lang="en-US" dirty="0"/>
              <a:t>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oluşturulan</a:t>
            </a:r>
            <a:r>
              <a:rPr lang="en-US" dirty="0"/>
              <a:t> </a:t>
            </a:r>
            <a:r>
              <a:rPr lang="en-US" b="1" dirty="0" err="1"/>
              <a:t>güçlü</a:t>
            </a:r>
            <a:r>
              <a:rPr lang="en-US" b="1" dirty="0"/>
              <a:t>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şifreleme</a:t>
            </a:r>
            <a:r>
              <a:rPr lang="en-US" b="1" dirty="0"/>
              <a:t> </a:t>
            </a:r>
            <a:r>
              <a:rPr lang="en-US" b="1" dirty="0" err="1"/>
              <a:t>teknolojileri</a:t>
            </a:r>
            <a:r>
              <a:rPr lang="en-US" b="1" dirty="0"/>
              <a:t> </a:t>
            </a:r>
            <a:r>
              <a:rPr lang="en-US" dirty="0" err="1"/>
              <a:t>gerçekten</a:t>
            </a:r>
            <a:r>
              <a:rPr lang="en-US" dirty="0"/>
              <a:t> </a:t>
            </a:r>
            <a:r>
              <a:rPr lang="en-US" dirty="0" err="1"/>
              <a:t>çözülemez</a:t>
            </a:r>
            <a:r>
              <a:rPr lang="en-US" dirty="0"/>
              <a:t> </a:t>
            </a:r>
            <a:r>
              <a:rPr lang="en-US" dirty="0" err="1"/>
              <a:t>durumdadır</a:t>
            </a:r>
            <a:r>
              <a:rPr lang="en-US" dirty="0"/>
              <a:t>.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, </a:t>
            </a:r>
            <a:r>
              <a:rPr lang="en-US" dirty="0" err="1"/>
              <a:t>potansiyel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kırılamaz</a:t>
            </a:r>
            <a:r>
              <a:rPr lang="en-US" dirty="0"/>
              <a:t> </a:t>
            </a:r>
            <a:r>
              <a:rPr lang="en-US" dirty="0" err="1"/>
              <a:t>şifreleme</a:t>
            </a:r>
            <a:r>
              <a:rPr lang="en-US" dirty="0"/>
              <a:t> </a:t>
            </a:r>
            <a:r>
              <a:rPr lang="en-US" dirty="0" err="1"/>
              <a:t>teknolojileri</a:t>
            </a:r>
            <a:r>
              <a:rPr lang="en-US" dirty="0"/>
              <a:t> de </a:t>
            </a:r>
            <a:r>
              <a:rPr lang="en-US" dirty="0" err="1"/>
              <a:t>kırılabilir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da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zincirlerin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amacı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çatışmaya</a:t>
            </a:r>
            <a:r>
              <a:rPr lang="en-US" dirty="0"/>
              <a:t> </a:t>
            </a:r>
            <a:r>
              <a:rPr lang="en-US" dirty="0" err="1"/>
              <a:t>sokabilir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E697A-9E62-E57A-E503-61C66E7A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7170" name="Picture 2" descr="Understanding Quantum Cryptography | OpenMind">
            <a:extLst>
              <a:ext uri="{FF2B5EF4-FFF2-40B4-BE49-F238E27FC236}">
                <a16:creationId xmlns:a16="http://schemas.microsoft.com/office/drawing/2014/main" id="{E3BF8B72-DBE0-FCC7-88DC-DA4BE029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19" y="2228708"/>
            <a:ext cx="4383400" cy="354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22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Kuantum</a:t>
            </a:r>
            <a:r>
              <a:rPr lang="en-US" b="1" dirty="0"/>
              <a:t> Blok </a:t>
            </a:r>
            <a:r>
              <a:rPr lang="en-US" b="1" dirty="0" err="1"/>
              <a:t>Zinciri</a:t>
            </a:r>
            <a:r>
              <a:rPr lang="en-US" b="1" dirty="0"/>
              <a:t> </a:t>
            </a:r>
            <a:r>
              <a:rPr lang="tr-TR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Quantum Blockchain</a:t>
            </a:r>
            <a:r>
              <a:rPr lang="tr-TR" b="1" dirty="0"/>
              <a:t>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5787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şifrelemenin</a:t>
            </a:r>
            <a:r>
              <a:rPr lang="en-US" dirty="0"/>
              <a:t> </a:t>
            </a:r>
            <a:r>
              <a:rPr lang="en-US" dirty="0" err="1"/>
              <a:t>koşulsuz</a:t>
            </a:r>
            <a:r>
              <a:rPr lang="en-US" dirty="0"/>
              <a:t> </a:t>
            </a:r>
            <a:r>
              <a:rPr lang="en-US" dirty="0" err="1"/>
              <a:t>güvenliği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önünde</a:t>
            </a:r>
            <a:r>
              <a:rPr lang="en-US" dirty="0"/>
              <a:t> </a:t>
            </a:r>
            <a:r>
              <a:rPr lang="en-US" dirty="0" err="1"/>
              <a:t>bulundurulduğunda</a:t>
            </a:r>
            <a:r>
              <a:rPr lang="en-US" dirty="0"/>
              <a:t>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mekaniğinin</a:t>
            </a:r>
            <a:r>
              <a:rPr lang="en-US" dirty="0"/>
              <a:t> </a:t>
            </a:r>
            <a:r>
              <a:rPr lang="en-US" dirty="0" err="1"/>
              <a:t>ilkeleri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zincirine</a:t>
            </a:r>
            <a:r>
              <a:rPr lang="en-US" dirty="0"/>
              <a:t> de </a:t>
            </a:r>
            <a:r>
              <a:rPr lang="en-US" dirty="0" err="1"/>
              <a:t>uyarlanmıştır</a:t>
            </a:r>
            <a:r>
              <a:rPr lang="tr-TR" dirty="0"/>
              <a:t>.</a:t>
            </a:r>
          </a:p>
          <a:p>
            <a:pPr algn="just"/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şu</a:t>
            </a:r>
            <a:r>
              <a:rPr lang="en-US" dirty="0"/>
              <a:t> </a:t>
            </a:r>
            <a:r>
              <a:rPr lang="en-US" dirty="0" err="1"/>
              <a:t>altı</a:t>
            </a:r>
            <a:r>
              <a:rPr lang="en-US" dirty="0"/>
              <a:t> </a:t>
            </a:r>
            <a:r>
              <a:rPr lang="en-US" dirty="0" err="1"/>
              <a:t>adımdan</a:t>
            </a:r>
            <a:r>
              <a:rPr lang="en-US" dirty="0"/>
              <a:t> </a:t>
            </a:r>
            <a:r>
              <a:rPr lang="en-US" dirty="0" err="1"/>
              <a:t>oluşur</a:t>
            </a:r>
            <a:r>
              <a:rPr lang="en-US" dirty="0"/>
              <a:t>: </a:t>
            </a:r>
            <a:endParaRPr lang="tr-TR" dirty="0"/>
          </a:p>
          <a:p>
            <a:pPr lvl="1" algn="just"/>
            <a:r>
              <a:rPr lang="en-US" b="1" dirty="0" err="1"/>
              <a:t>anahtar</a:t>
            </a:r>
            <a:r>
              <a:rPr lang="en-US" b="1" dirty="0"/>
              <a:t> </a:t>
            </a:r>
            <a:r>
              <a:rPr lang="en-US" b="1" dirty="0" err="1"/>
              <a:t>oluşturma</a:t>
            </a:r>
            <a:r>
              <a:rPr lang="en-US" b="1" dirty="0"/>
              <a:t>, </a:t>
            </a:r>
            <a:endParaRPr lang="tr-TR" b="1" dirty="0"/>
          </a:p>
          <a:p>
            <a:pPr lvl="1" algn="just"/>
            <a:r>
              <a:rPr lang="en-US" b="1" dirty="0" err="1"/>
              <a:t>şifreleme</a:t>
            </a:r>
            <a:r>
              <a:rPr lang="en-US" b="1" dirty="0"/>
              <a:t>, </a:t>
            </a:r>
            <a:endParaRPr lang="tr-TR" b="1" dirty="0"/>
          </a:p>
          <a:p>
            <a:pPr lvl="1" algn="just"/>
            <a:r>
              <a:rPr lang="en-US" b="1" dirty="0" err="1"/>
              <a:t>yayınlama</a:t>
            </a:r>
            <a:r>
              <a:rPr lang="en-US" b="1" dirty="0"/>
              <a:t>, </a:t>
            </a:r>
            <a:endParaRPr lang="tr-TR" b="1" dirty="0"/>
          </a:p>
          <a:p>
            <a:pPr lvl="1" algn="just"/>
            <a:r>
              <a:rPr lang="en-US" b="1" dirty="0" err="1"/>
              <a:t>şifre</a:t>
            </a:r>
            <a:r>
              <a:rPr lang="en-US" b="1" dirty="0"/>
              <a:t> </a:t>
            </a:r>
            <a:r>
              <a:rPr lang="en-US" b="1" dirty="0" err="1"/>
              <a:t>çözme</a:t>
            </a:r>
            <a:r>
              <a:rPr lang="en-US" b="1" dirty="0"/>
              <a:t>, </a:t>
            </a:r>
            <a:endParaRPr lang="tr-TR" b="1" dirty="0"/>
          </a:p>
          <a:p>
            <a:pPr lvl="1" algn="just"/>
            <a:r>
              <a:rPr lang="tr-TR" b="1" dirty="0"/>
              <a:t>m</a:t>
            </a:r>
            <a:r>
              <a:rPr lang="en-US" b="1" dirty="0" err="1"/>
              <a:t>inting</a:t>
            </a:r>
            <a:r>
              <a:rPr lang="tr-TR" b="1" dirty="0"/>
              <a:t>,</a:t>
            </a:r>
          </a:p>
          <a:p>
            <a:pPr lvl="1" algn="just"/>
            <a:r>
              <a:rPr lang="en-US" b="1" dirty="0" err="1"/>
              <a:t>birleştirilme</a:t>
            </a:r>
            <a:r>
              <a:rPr lang="en-US" dirty="0"/>
              <a:t> </a:t>
            </a:r>
            <a:endParaRPr lang="tr-TR" dirty="0"/>
          </a:p>
          <a:p>
            <a:pPr algn="just"/>
            <a:r>
              <a:rPr lang="en-US" dirty="0"/>
              <a:t>Minting </a:t>
            </a:r>
            <a:r>
              <a:rPr lang="en-US" b="1" dirty="0"/>
              <a:t>yeni </a:t>
            </a:r>
            <a:r>
              <a:rPr lang="en-US" b="1" dirty="0" err="1"/>
              <a:t>bilgilerin</a:t>
            </a:r>
            <a:r>
              <a:rPr lang="en-US" b="1" dirty="0"/>
              <a:t> </a:t>
            </a:r>
            <a:r>
              <a:rPr lang="en-US" b="1" dirty="0" err="1"/>
              <a:t>doğrulanması</a:t>
            </a:r>
            <a:r>
              <a:rPr lang="en-US" b="1" dirty="0"/>
              <a:t> </a:t>
            </a:r>
            <a:r>
              <a:rPr lang="en-US" dirty="0" err="1"/>
              <a:t>sonucu</a:t>
            </a:r>
            <a:r>
              <a:rPr lang="en-US" dirty="0"/>
              <a:t>, yeni </a:t>
            </a:r>
            <a:r>
              <a:rPr lang="en-US" dirty="0" err="1"/>
              <a:t>blokların</a:t>
            </a:r>
            <a:r>
              <a:rPr lang="en-US" dirty="0"/>
              <a:t> </a:t>
            </a:r>
            <a:r>
              <a:rPr lang="en-US" dirty="0" err="1"/>
              <a:t>oluşturulması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bilginin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zincire</a:t>
            </a:r>
            <a:r>
              <a:rPr lang="en-US" dirty="0"/>
              <a:t> </a:t>
            </a:r>
            <a:r>
              <a:rPr lang="en-US" dirty="0" err="1"/>
              <a:t>kaydedilmesi</a:t>
            </a:r>
            <a:r>
              <a:rPr lang="en-US" dirty="0"/>
              <a:t> </a:t>
            </a:r>
            <a:r>
              <a:rPr lang="en-US" dirty="0" err="1"/>
              <a:t>sürecidir</a:t>
            </a:r>
            <a:r>
              <a:rPr lang="en-US" dirty="0"/>
              <a:t>. Bu </a:t>
            </a:r>
            <a:r>
              <a:rPr lang="en-US" dirty="0" err="1"/>
              <a:t>doğrultuda</a:t>
            </a:r>
            <a:r>
              <a:rPr lang="en-US" dirty="0"/>
              <a:t> </a:t>
            </a:r>
            <a:r>
              <a:rPr lang="en-US" dirty="0" err="1"/>
              <a:t>blokların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oluşturulduğu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bloğa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eklendiğini</a:t>
            </a:r>
            <a:r>
              <a:rPr lang="en-US" dirty="0"/>
              <a:t> </a:t>
            </a:r>
            <a:r>
              <a:rPr lang="en-US" dirty="0" err="1"/>
              <a:t>belirleyen</a:t>
            </a:r>
            <a:r>
              <a:rPr lang="en-US" dirty="0"/>
              <a:t> minting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mekanizması</a:t>
            </a:r>
            <a:r>
              <a:rPr lang="en-US" dirty="0"/>
              <a:t> Proof of Stake (</a:t>
            </a:r>
            <a:r>
              <a:rPr lang="en-US" dirty="0" err="1"/>
              <a:t>PoS</a:t>
            </a:r>
            <a:r>
              <a:rPr lang="en-US" dirty="0"/>
              <a:t>)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konsensüs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algoritmadır</a:t>
            </a:r>
            <a:r>
              <a:rPr lang="en-US" dirty="0"/>
              <a:t>.</a:t>
            </a:r>
            <a:endParaRPr lang="tr-TR" dirty="0"/>
          </a:p>
          <a:p>
            <a:pPr algn="just"/>
            <a:endParaRPr lang="tr-TR" dirty="0"/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23AED-31A8-13D6-5FE6-75C951F5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370D0-3C91-0C81-AB6A-4D3E4C74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85" y="2132921"/>
            <a:ext cx="3364282" cy="339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Kuantum</a:t>
            </a:r>
            <a:r>
              <a:rPr lang="en-US" b="1" dirty="0"/>
              <a:t> Blok </a:t>
            </a:r>
            <a:r>
              <a:rPr lang="en-US" b="1" dirty="0" err="1"/>
              <a:t>Zinciri</a:t>
            </a:r>
            <a:r>
              <a:rPr lang="en-US" b="1" dirty="0"/>
              <a:t> </a:t>
            </a:r>
            <a:r>
              <a:rPr lang="tr-TR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Quantum Blockchain</a:t>
            </a:r>
            <a:r>
              <a:rPr lang="tr-TR" b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66685" cy="4351338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 err="1"/>
              <a:t>Kuantum</a:t>
            </a:r>
            <a:r>
              <a:rPr lang="en-US" sz="1800" b="1" dirty="0"/>
              <a:t> </a:t>
            </a:r>
            <a:r>
              <a:rPr lang="en-US" sz="1800" b="1" dirty="0" err="1"/>
              <a:t>kripto</a:t>
            </a:r>
            <a:r>
              <a:rPr lang="en-US" sz="1800" b="1" dirty="0"/>
              <a:t> </a:t>
            </a:r>
            <a:r>
              <a:rPr lang="en-US" sz="1800" b="1" dirty="0" err="1"/>
              <a:t>parası</a:t>
            </a:r>
            <a:r>
              <a:rPr lang="tr-TR" sz="1800" b="1" dirty="0"/>
              <a:t> (quantum crypto coin)</a:t>
            </a:r>
            <a:r>
              <a:rPr lang="en-US" sz="1800" dirty="0"/>
              <a:t>, </a:t>
            </a:r>
            <a:r>
              <a:rPr lang="en-US" sz="1800" dirty="0" err="1"/>
              <a:t>kuantum</a:t>
            </a:r>
            <a:r>
              <a:rPr lang="en-US" sz="1800" dirty="0"/>
              <a:t> </a:t>
            </a:r>
            <a:r>
              <a:rPr lang="en-US" sz="1800" dirty="0" err="1"/>
              <a:t>kanalı</a:t>
            </a:r>
            <a:r>
              <a:rPr lang="en-US" sz="1800" dirty="0"/>
              <a:t> </a:t>
            </a:r>
            <a:r>
              <a:rPr lang="en-US" sz="1800" dirty="0" err="1"/>
              <a:t>tarafından</a:t>
            </a:r>
            <a:r>
              <a:rPr lang="en-US" sz="1800" dirty="0"/>
              <a:t> </a:t>
            </a:r>
            <a:r>
              <a:rPr lang="en-US" sz="1800" dirty="0" err="1"/>
              <a:t>iletilen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kübit</a:t>
            </a:r>
            <a:r>
              <a:rPr lang="en-US" sz="1800" dirty="0"/>
              <a:t> </a:t>
            </a:r>
            <a:r>
              <a:rPr lang="en-US" sz="1800" dirty="0" err="1"/>
              <a:t>dizisidir</a:t>
            </a:r>
            <a:r>
              <a:rPr lang="en-US" sz="1800" dirty="0"/>
              <a:t> (</a:t>
            </a:r>
            <a:r>
              <a:rPr lang="en-US" sz="1800" dirty="0" err="1"/>
              <a:t>ör</a:t>
            </a:r>
            <a:r>
              <a:rPr lang="en-US" sz="1800" dirty="0"/>
              <a:t>. n-</a:t>
            </a:r>
            <a:r>
              <a:rPr lang="en-US" sz="1800" dirty="0" err="1"/>
              <a:t>kübit</a:t>
            </a:r>
            <a:r>
              <a:rPr lang="en-US" sz="1800" dirty="0"/>
              <a:t>,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kuantum</a:t>
            </a:r>
            <a:r>
              <a:rPr lang="en-US" sz="1800" dirty="0"/>
              <a:t> </a:t>
            </a:r>
            <a:r>
              <a:rPr lang="en-US" sz="1800" dirty="0" err="1"/>
              <a:t>kripto</a:t>
            </a:r>
            <a:r>
              <a:rPr lang="en-US" sz="1800" dirty="0"/>
              <a:t> </a:t>
            </a:r>
            <a:r>
              <a:rPr lang="en-US" sz="1800" dirty="0" err="1"/>
              <a:t>parayı</a:t>
            </a:r>
            <a:r>
              <a:rPr lang="en-US" sz="1800" dirty="0"/>
              <a:t> </a:t>
            </a:r>
            <a:r>
              <a:rPr lang="en-US" sz="1800" dirty="0" err="1"/>
              <a:t>belirtir</a:t>
            </a:r>
            <a:r>
              <a:rPr lang="en-US" sz="1800" dirty="0"/>
              <a:t>). </a:t>
            </a:r>
            <a:endParaRPr lang="tr-TR" sz="1800" dirty="0"/>
          </a:p>
          <a:p>
            <a:pPr algn="just"/>
            <a:r>
              <a:rPr lang="en-US" sz="1800" dirty="0"/>
              <a:t>Bu </a:t>
            </a:r>
            <a:r>
              <a:rPr lang="en-US" sz="1800" dirty="0" err="1"/>
              <a:t>paralar</a:t>
            </a:r>
            <a:r>
              <a:rPr lang="en-US" sz="1800" dirty="0"/>
              <a:t> ilk </a:t>
            </a:r>
            <a:r>
              <a:rPr lang="en-US" sz="1800" dirty="0" err="1"/>
              <a:t>kez</a:t>
            </a:r>
            <a:r>
              <a:rPr lang="en-US" sz="1800" dirty="0"/>
              <a:t> </a:t>
            </a:r>
            <a:r>
              <a:rPr lang="en-US" sz="1800" dirty="0" err="1"/>
              <a:t>iletildiklerinde</a:t>
            </a:r>
            <a:r>
              <a:rPr lang="en-US" sz="1800" dirty="0"/>
              <a:t>, </a:t>
            </a:r>
            <a:r>
              <a:rPr lang="en-US" sz="1800" dirty="0" err="1"/>
              <a:t>kuantum</a:t>
            </a:r>
            <a:r>
              <a:rPr lang="en-US" sz="1800" dirty="0"/>
              <a:t> </a:t>
            </a:r>
            <a:r>
              <a:rPr lang="en-US" sz="1800" dirty="0" err="1"/>
              <a:t>blok</a:t>
            </a:r>
            <a:r>
              <a:rPr lang="en-US" sz="1800" dirty="0"/>
              <a:t> </a:t>
            </a:r>
            <a:r>
              <a:rPr lang="en-US" sz="1800" dirty="0" err="1"/>
              <a:t>zinciri</a:t>
            </a:r>
            <a:r>
              <a:rPr lang="en-US" sz="1800" dirty="0"/>
              <a:t> </a:t>
            </a:r>
            <a:r>
              <a:rPr lang="en-US" sz="1800" dirty="0" err="1"/>
              <a:t>sistemi</a:t>
            </a:r>
            <a:r>
              <a:rPr lang="en-US" sz="1800" dirty="0"/>
              <a:t> </a:t>
            </a:r>
            <a:r>
              <a:rPr lang="en-US" sz="1800" dirty="0" err="1"/>
              <a:t>tarafından</a:t>
            </a:r>
            <a:r>
              <a:rPr lang="en-US" sz="1800" dirty="0"/>
              <a:t> </a:t>
            </a:r>
            <a:r>
              <a:rPr lang="en-US" sz="1800" dirty="0" err="1"/>
              <a:t>üretilmekte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dağıtılmaktadırlar</a:t>
            </a:r>
            <a:r>
              <a:rPr lang="en-US" sz="1800" dirty="0"/>
              <a:t>. </a:t>
            </a:r>
            <a:r>
              <a:rPr lang="en-US" sz="1800" dirty="0" err="1"/>
              <a:t>Keyfi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kuantum</a:t>
            </a:r>
            <a:r>
              <a:rPr lang="en-US" sz="1800" dirty="0"/>
              <a:t> </a:t>
            </a:r>
            <a:r>
              <a:rPr lang="en-US" sz="1800" dirty="0" err="1"/>
              <a:t>durumunu</a:t>
            </a:r>
            <a:r>
              <a:rPr lang="en-US" sz="1800" dirty="0"/>
              <a:t> (</a:t>
            </a:r>
            <a:r>
              <a:rPr lang="en-US" sz="1800" dirty="0" err="1"/>
              <a:t>kuantum</a:t>
            </a:r>
            <a:r>
              <a:rPr lang="en-US" sz="1800" dirty="0"/>
              <a:t> </a:t>
            </a:r>
            <a:r>
              <a:rPr lang="en-US" sz="1800" dirty="0" err="1"/>
              <a:t>kripto</a:t>
            </a:r>
            <a:r>
              <a:rPr lang="en-US" sz="1800" dirty="0"/>
              <a:t> para) </a:t>
            </a:r>
            <a:r>
              <a:rPr lang="en-US" sz="1800" dirty="0" err="1"/>
              <a:t>kopyalamak</a:t>
            </a:r>
            <a:r>
              <a:rPr lang="en-US" sz="1800" dirty="0"/>
              <a:t> </a:t>
            </a:r>
            <a:r>
              <a:rPr lang="en-US" sz="1800" dirty="0" err="1"/>
              <a:t>imkansızdır</a:t>
            </a:r>
            <a:r>
              <a:rPr lang="en-US" sz="1800" dirty="0"/>
              <a:t>. </a:t>
            </a:r>
            <a:endParaRPr lang="tr-TR" sz="1800" dirty="0"/>
          </a:p>
          <a:p>
            <a:pPr algn="just"/>
            <a:r>
              <a:rPr lang="en-US" sz="1800" dirty="0"/>
              <a:t>Bu da, </a:t>
            </a:r>
            <a:r>
              <a:rPr lang="en-US" sz="1800" dirty="0" err="1"/>
              <a:t>kuantum</a:t>
            </a:r>
            <a:r>
              <a:rPr lang="en-US" sz="1800" dirty="0"/>
              <a:t> </a:t>
            </a:r>
            <a:r>
              <a:rPr lang="en-US" sz="1800" dirty="0" err="1"/>
              <a:t>kripto</a:t>
            </a:r>
            <a:r>
              <a:rPr lang="en-US" sz="1800" dirty="0"/>
              <a:t> </a:t>
            </a:r>
            <a:r>
              <a:rPr lang="en-US" sz="1800" dirty="0" err="1"/>
              <a:t>paranın</a:t>
            </a:r>
            <a:r>
              <a:rPr lang="en-US" sz="1800" dirty="0"/>
              <a:t> </a:t>
            </a:r>
            <a:r>
              <a:rPr lang="en-US" sz="1800" dirty="0" err="1"/>
              <a:t>sahteciliğe</a:t>
            </a:r>
            <a:r>
              <a:rPr lang="en-US" sz="1800" dirty="0"/>
              <a:t> </a:t>
            </a:r>
            <a:r>
              <a:rPr lang="en-US" sz="1800" dirty="0" err="1"/>
              <a:t>karşı</a:t>
            </a:r>
            <a:r>
              <a:rPr lang="en-US" sz="1800" dirty="0"/>
              <a:t> </a:t>
            </a:r>
            <a:r>
              <a:rPr lang="en-US" sz="1800" dirty="0" err="1"/>
              <a:t>güvenli</a:t>
            </a:r>
            <a:r>
              <a:rPr lang="en-US" sz="1800" dirty="0"/>
              <a:t> </a:t>
            </a:r>
            <a:r>
              <a:rPr lang="en-US" sz="1800" dirty="0" err="1"/>
              <a:t>olduğunu</a:t>
            </a:r>
            <a:r>
              <a:rPr lang="en-US" sz="1800" dirty="0"/>
              <a:t> </a:t>
            </a:r>
            <a:r>
              <a:rPr lang="en-US" sz="1800" dirty="0" err="1"/>
              <a:t>gösterir</a:t>
            </a:r>
            <a:r>
              <a:rPr lang="en-US" sz="1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0FD1F-B4BE-A091-D710-3B7958A0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8194" name="Picture 2" descr="Qtum price today, QTUM to USD live price, marketcap and chart |  CoinMarketCap">
            <a:extLst>
              <a:ext uri="{FF2B5EF4-FFF2-40B4-BE49-F238E27FC236}">
                <a16:creationId xmlns:a16="http://schemas.microsoft.com/office/drawing/2014/main" id="{7BB13585-2B49-3D13-5E78-C781CD73D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466" y="1825625"/>
            <a:ext cx="2770450" cy="27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F7E1-7C96-5702-7285-BFB48D07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027" y="3790824"/>
            <a:ext cx="6255856" cy="29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6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8E1598-2910-5CB1-506C-A7046C64A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79285"/>
            <a:ext cx="10515600" cy="379525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tr-TR" dirty="0"/>
              <a:t>Blok </a:t>
            </a:r>
            <a:r>
              <a:rPr lang="en-US" dirty="0" err="1"/>
              <a:t>zincirinin</a:t>
            </a:r>
            <a:r>
              <a:rPr lang="en-US" dirty="0"/>
              <a:t> </a:t>
            </a:r>
            <a:r>
              <a:rPr lang="en-US" dirty="0" err="1"/>
              <a:t>yapısı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75B341-C492-5410-459F-5B328E4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05" y="444249"/>
            <a:ext cx="9006590" cy="5547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6D809B-2C2F-594D-E97A-C6D273E92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957" y="-23528"/>
            <a:ext cx="1768043" cy="4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0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6B39F8-3EB4-3DCD-030B-A387C4F1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78" y="199352"/>
            <a:ext cx="9767644" cy="617993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65EE75-B12F-6163-A0B3-CFDA45B8B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79285"/>
            <a:ext cx="10515600" cy="379525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zincirinin</a:t>
            </a:r>
            <a:r>
              <a:rPr lang="en-US" dirty="0"/>
              <a:t> </a:t>
            </a:r>
            <a:r>
              <a:rPr lang="en-US" dirty="0" err="1"/>
              <a:t>yapısı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3846D-95FF-6610-6249-6E0891DF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518" y="-23528"/>
            <a:ext cx="1576482" cy="4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0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Kuantum</a:t>
            </a:r>
            <a:r>
              <a:rPr lang="en-US" b="1" dirty="0"/>
              <a:t> Blok </a:t>
            </a:r>
            <a:r>
              <a:rPr lang="en-US" b="1" dirty="0" err="1"/>
              <a:t>Zinciri</a:t>
            </a:r>
            <a:r>
              <a:rPr lang="tr-TR" b="1" dirty="0"/>
              <a:t>nin Yapısı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2344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tr-TR" dirty="0"/>
              <a:t>K</a:t>
            </a:r>
            <a:r>
              <a:rPr lang="en-US" dirty="0" err="1"/>
              <a:t>uantum</a:t>
            </a:r>
            <a:r>
              <a:rPr lang="en-US" dirty="0"/>
              <a:t> </a:t>
            </a:r>
            <a:r>
              <a:rPr lang="en-US" dirty="0" err="1"/>
              <a:t>bloklarını</a:t>
            </a:r>
            <a:r>
              <a:rPr lang="en-US" dirty="0"/>
              <a:t> </a:t>
            </a:r>
            <a:r>
              <a:rPr lang="en-US" dirty="0" err="1"/>
              <a:t>birbirine</a:t>
            </a:r>
            <a:r>
              <a:rPr lang="en-US" dirty="0"/>
              <a:t> </a:t>
            </a:r>
            <a:r>
              <a:rPr lang="en-US" dirty="0" err="1"/>
              <a:t>bağlamak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zaman </a:t>
            </a:r>
            <a:r>
              <a:rPr lang="en-US" dirty="0" err="1"/>
              <a:t>serisinde</a:t>
            </a:r>
            <a:r>
              <a:rPr lang="en-US" dirty="0"/>
              <a:t>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dolanıklığı</a:t>
            </a:r>
            <a:r>
              <a:rPr lang="en-US" b="1" dirty="0"/>
              <a:t> </a:t>
            </a:r>
            <a:r>
              <a:rPr lang="en-US" dirty="0" err="1"/>
              <a:t>kullanılmaktadır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 err="1"/>
              <a:t>Sırasıyla</a:t>
            </a:r>
            <a:r>
              <a:rPr lang="en-US" dirty="0"/>
              <a:t> </a:t>
            </a:r>
            <a:r>
              <a:rPr lang="en-US" b="1" dirty="0"/>
              <a:t>n – 1</a:t>
            </a:r>
            <a:r>
              <a:rPr lang="en-US" dirty="0"/>
              <a:t>, </a:t>
            </a:r>
            <a:r>
              <a:rPr lang="en-US" b="1" dirty="0"/>
              <a:t>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n+1</a:t>
            </a:r>
            <a:r>
              <a:rPr lang="en-US" dirty="0"/>
              <a:t> </a:t>
            </a:r>
            <a:r>
              <a:rPr lang="en-US" dirty="0" err="1"/>
              <a:t>blokları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bloklarıdır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bloklarında</a:t>
            </a:r>
            <a:r>
              <a:rPr lang="en-US" dirty="0"/>
              <a:t> </a:t>
            </a:r>
            <a:r>
              <a:rPr lang="en-US" b="1" dirty="0" err="1"/>
              <a:t>doğrulama</a:t>
            </a:r>
            <a:r>
              <a:rPr lang="en-US" b="1" dirty="0"/>
              <a:t> </a:t>
            </a:r>
            <a:r>
              <a:rPr lang="en-US" b="1" dirty="0" err="1"/>
              <a:t>protokolleri</a:t>
            </a:r>
            <a:r>
              <a:rPr lang="en-US" b="1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b="1" dirty="0" err="1"/>
              <a:t>doğrulanmış</a:t>
            </a:r>
            <a:r>
              <a:rPr lang="en-US" b="1" dirty="0"/>
              <a:t>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verileri</a:t>
            </a:r>
            <a:r>
              <a:rPr lang="en-US" dirty="0"/>
              <a:t> </a:t>
            </a:r>
            <a:r>
              <a:rPr lang="en-US" dirty="0" err="1"/>
              <a:t>depolanır</a:t>
            </a:r>
            <a:r>
              <a:rPr lang="tr-TR" dirty="0"/>
              <a:t>.</a:t>
            </a:r>
          </a:p>
          <a:p>
            <a:pPr algn="just"/>
            <a:r>
              <a:rPr lang="en-US" dirty="0"/>
              <a:t>Bu </a:t>
            </a:r>
            <a:r>
              <a:rPr lang="en-US" dirty="0" err="1"/>
              <a:t>protokoller</a:t>
            </a:r>
            <a:r>
              <a:rPr lang="en-US" dirty="0"/>
              <a:t> </a:t>
            </a:r>
            <a:r>
              <a:rPr lang="en-US" dirty="0" err="1"/>
              <a:t>yardımıyla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hesaplamada</a:t>
            </a:r>
            <a:r>
              <a:rPr lang="en-US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kimlik</a:t>
            </a:r>
            <a:r>
              <a:rPr lang="en-US" b="1" dirty="0"/>
              <a:t> </a:t>
            </a:r>
            <a:r>
              <a:rPr lang="en-US" b="1" dirty="0" err="1"/>
              <a:t>doğrulaması</a:t>
            </a:r>
            <a:r>
              <a:rPr lang="en-US" b="1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algoritmalardan</a:t>
            </a:r>
            <a:r>
              <a:rPr lang="en-US" dirty="0"/>
              <a:t> </a:t>
            </a:r>
            <a:r>
              <a:rPr lang="en-US" dirty="0" err="1"/>
              <a:t>yardım</a:t>
            </a:r>
            <a:r>
              <a:rPr lang="en-US" dirty="0"/>
              <a:t> </a:t>
            </a:r>
            <a:r>
              <a:rPr lang="en-US" dirty="0" err="1"/>
              <a:t>alınarak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</a:t>
            </a:r>
            <a:r>
              <a:rPr lang="en-US" dirty="0"/>
              <a:t> </a:t>
            </a:r>
            <a:r>
              <a:rPr lang="en-US" dirty="0" err="1"/>
              <a:t>teknolojisine</a:t>
            </a:r>
            <a:r>
              <a:rPr lang="en-US" dirty="0"/>
              <a:t> </a:t>
            </a:r>
            <a:r>
              <a:rPr lang="en-US" dirty="0" err="1"/>
              <a:t>dahil</a:t>
            </a:r>
            <a:r>
              <a:rPr lang="en-US" dirty="0"/>
              <a:t> </a:t>
            </a:r>
            <a:r>
              <a:rPr lang="en-US" dirty="0" err="1"/>
              <a:t>edilmektedir</a:t>
            </a:r>
            <a:r>
              <a:rPr lang="tr-TR" dirty="0"/>
              <a:t>.</a:t>
            </a:r>
          </a:p>
          <a:p>
            <a:pPr algn="just"/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mekaniğinin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kriptografisinin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özelliklerine</a:t>
            </a:r>
            <a:r>
              <a:rPr lang="en-US" dirty="0"/>
              <a:t> </a:t>
            </a:r>
            <a:r>
              <a:rPr lang="en-US" dirty="0" err="1"/>
              <a:t>dayanan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b="1" dirty="0" err="1"/>
              <a:t>dağıtılmış</a:t>
            </a:r>
            <a:r>
              <a:rPr lang="en-US" b="1" dirty="0"/>
              <a:t> </a:t>
            </a:r>
            <a:r>
              <a:rPr lang="en-US" b="1" dirty="0" err="1"/>
              <a:t>düğümler</a:t>
            </a:r>
            <a:r>
              <a:rPr lang="en-US" dirty="0"/>
              <a:t>,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ağı</a:t>
            </a:r>
            <a:r>
              <a:rPr lang="en-US" b="1" dirty="0"/>
              <a:t> </a:t>
            </a:r>
            <a:r>
              <a:rPr lang="en-US" dirty="0" err="1"/>
              <a:t>aracılığıyla</a:t>
            </a:r>
            <a:r>
              <a:rPr lang="en-US" dirty="0"/>
              <a:t> </a:t>
            </a:r>
            <a:r>
              <a:rPr lang="en-US" dirty="0" err="1"/>
              <a:t>kimliği</a:t>
            </a:r>
            <a:r>
              <a:rPr lang="en-US" dirty="0"/>
              <a:t> </a:t>
            </a:r>
            <a:r>
              <a:rPr lang="en-US" dirty="0" err="1"/>
              <a:t>doğrulanmış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güvenli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tabanını</a:t>
            </a:r>
            <a:r>
              <a:rPr lang="en-US" dirty="0"/>
              <a:t> </a:t>
            </a:r>
            <a:r>
              <a:rPr lang="en-US" dirty="0" err="1"/>
              <a:t>paylaşır</a:t>
            </a:r>
            <a:r>
              <a:rPr lang="en-US" dirty="0"/>
              <a:t>. </a:t>
            </a:r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B469E-8B1B-E575-DF9B-1A7D815B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DA3E5E-0888-132A-ECC0-3A6BCFB3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44" y="2394234"/>
            <a:ext cx="4447022" cy="281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0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Kuantum</a:t>
            </a:r>
            <a:r>
              <a:rPr lang="en-US" b="1" dirty="0"/>
              <a:t> Blok </a:t>
            </a:r>
            <a:r>
              <a:rPr lang="en-US" b="1" dirty="0" err="1"/>
              <a:t>Zinciri</a:t>
            </a:r>
            <a:r>
              <a:rPr lang="tr-TR" b="1" dirty="0"/>
              <a:t>nin 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437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Her </a:t>
            </a:r>
            <a:r>
              <a:rPr lang="en-US" sz="2000" dirty="0" err="1"/>
              <a:t>kullanıcı</a:t>
            </a:r>
            <a:r>
              <a:rPr lang="en-US" sz="2000" dirty="0"/>
              <a:t>, </a:t>
            </a:r>
            <a:r>
              <a:rPr lang="en-US" sz="2000" dirty="0" err="1"/>
              <a:t>kuantum</a:t>
            </a:r>
            <a:r>
              <a:rPr lang="en-US" sz="2000" dirty="0"/>
              <a:t> </a:t>
            </a:r>
            <a:r>
              <a:rPr lang="en-US" sz="2000" dirty="0" err="1"/>
              <a:t>ağlarında</a:t>
            </a:r>
            <a:r>
              <a:rPr lang="en-US" sz="2000" dirty="0"/>
              <a:t> </a:t>
            </a:r>
            <a:r>
              <a:rPr lang="en-US" sz="2000" dirty="0" err="1"/>
              <a:t>yayınlanan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düğümler</a:t>
            </a:r>
            <a:r>
              <a:rPr lang="en-US" sz="2000" dirty="0"/>
              <a:t> </a:t>
            </a:r>
            <a:r>
              <a:rPr lang="en-US" sz="2000" dirty="0" err="1"/>
              <a:t>tarafından</a:t>
            </a:r>
            <a:r>
              <a:rPr lang="en-US" sz="2000" dirty="0"/>
              <a:t> </a:t>
            </a:r>
            <a:r>
              <a:rPr lang="en-US" sz="2000" dirty="0" err="1"/>
              <a:t>doğrulanan</a:t>
            </a:r>
            <a:r>
              <a:rPr lang="en-US" sz="2000" dirty="0"/>
              <a:t> </a:t>
            </a:r>
            <a:r>
              <a:rPr lang="en-US" sz="2000" b="1" dirty="0" err="1"/>
              <a:t>kuantum</a:t>
            </a:r>
            <a:r>
              <a:rPr lang="en-US" sz="2000" b="1" dirty="0"/>
              <a:t> </a:t>
            </a:r>
            <a:r>
              <a:rPr lang="en-US" sz="2000" b="1" dirty="0" err="1"/>
              <a:t>imzaları</a:t>
            </a:r>
            <a:r>
              <a:rPr lang="en-US" sz="2000" b="1" dirty="0"/>
              <a:t> </a:t>
            </a:r>
            <a:r>
              <a:rPr lang="en-US" sz="2000" dirty="0" err="1"/>
              <a:t>aracılığıyla</a:t>
            </a:r>
            <a:r>
              <a:rPr lang="en-US" sz="2000" dirty="0"/>
              <a:t> </a:t>
            </a:r>
            <a:r>
              <a:rPr lang="en-US" sz="2000" dirty="0" err="1"/>
              <a:t>doğrulanabilir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b="1" dirty="0" err="1"/>
              <a:t>kuantum</a:t>
            </a:r>
            <a:r>
              <a:rPr lang="en-US" sz="2000" b="1" dirty="0"/>
              <a:t> </a:t>
            </a:r>
            <a:r>
              <a:rPr lang="en-US" sz="2000" b="1" dirty="0" err="1"/>
              <a:t>bilgisi</a:t>
            </a:r>
            <a:r>
              <a:rPr lang="en-US" sz="2000" b="1" dirty="0"/>
              <a:t> </a:t>
            </a:r>
            <a:r>
              <a:rPr lang="en-US" sz="2000" dirty="0" err="1"/>
              <a:t>üretebilmektedir</a:t>
            </a:r>
            <a:endParaRPr lang="tr-TR" sz="2000" dirty="0"/>
          </a:p>
          <a:p>
            <a:pPr algn="just"/>
            <a:r>
              <a:rPr lang="en-US" sz="2000" dirty="0" err="1"/>
              <a:t>Ardından</a:t>
            </a:r>
            <a:r>
              <a:rPr lang="en-US" sz="2000" dirty="0"/>
              <a:t>, </a:t>
            </a:r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düğümler</a:t>
            </a:r>
            <a:r>
              <a:rPr lang="en-US" sz="2000" dirty="0"/>
              <a:t> </a:t>
            </a:r>
            <a:r>
              <a:rPr lang="en-US" sz="2000" dirty="0" err="1"/>
              <a:t>adil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b="1" dirty="0" err="1"/>
              <a:t>konsensüs</a:t>
            </a:r>
            <a:r>
              <a:rPr lang="en-US" sz="2000" b="1" dirty="0"/>
              <a:t> </a:t>
            </a:r>
            <a:r>
              <a:rPr lang="en-US" sz="2000" b="1" dirty="0" err="1"/>
              <a:t>algoritması</a:t>
            </a:r>
            <a:r>
              <a:rPr lang="en-US" sz="2000" b="1" dirty="0"/>
              <a:t> </a:t>
            </a:r>
            <a:r>
              <a:rPr lang="en-US" sz="2000" dirty="0" err="1"/>
              <a:t>yardımıyla</a:t>
            </a:r>
            <a:r>
              <a:rPr lang="en-US" sz="2000" dirty="0"/>
              <a:t> </a:t>
            </a:r>
            <a:r>
              <a:rPr lang="en-US" sz="2000" b="1" dirty="0"/>
              <a:t>yeni </a:t>
            </a:r>
            <a:r>
              <a:rPr lang="en-US" sz="2000" b="1" dirty="0" err="1"/>
              <a:t>kuantum</a:t>
            </a:r>
            <a:r>
              <a:rPr lang="en-US" sz="2000" b="1" dirty="0"/>
              <a:t> </a:t>
            </a:r>
            <a:r>
              <a:rPr lang="en-US" sz="2000" b="1" dirty="0" err="1"/>
              <a:t>blokları</a:t>
            </a:r>
            <a:r>
              <a:rPr lang="en-US" sz="2000" b="1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hazırda</a:t>
            </a:r>
            <a:r>
              <a:rPr lang="en-US" sz="2000" dirty="0"/>
              <a:t> </a:t>
            </a:r>
            <a:r>
              <a:rPr lang="en-US" sz="2000" dirty="0" err="1"/>
              <a:t>beklerler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kuantum</a:t>
            </a:r>
            <a:r>
              <a:rPr lang="tr-TR" sz="2000" dirty="0"/>
              <a:t> </a:t>
            </a:r>
            <a:r>
              <a:rPr lang="en-US" sz="2000" dirty="0" err="1"/>
              <a:t>bloklarını</a:t>
            </a:r>
            <a:r>
              <a:rPr lang="en-US" sz="2000" dirty="0"/>
              <a:t> zaman </a:t>
            </a:r>
            <a:r>
              <a:rPr lang="en-US" sz="2000" dirty="0" err="1"/>
              <a:t>içinde</a:t>
            </a:r>
            <a:r>
              <a:rPr lang="en-US" sz="2000" dirty="0"/>
              <a:t> </a:t>
            </a:r>
            <a:r>
              <a:rPr lang="en-US" sz="2000" b="1" dirty="0" err="1"/>
              <a:t>kuantum</a:t>
            </a:r>
            <a:r>
              <a:rPr lang="en-US" sz="2000" b="1" dirty="0"/>
              <a:t> </a:t>
            </a:r>
            <a:r>
              <a:rPr lang="en-US" sz="2000" b="1" dirty="0" err="1"/>
              <a:t>dolanıklığı</a:t>
            </a:r>
            <a:r>
              <a:rPr lang="en-US" sz="2000" b="1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birbirleriyle</a:t>
            </a:r>
            <a:r>
              <a:rPr lang="en-US" sz="2000" dirty="0"/>
              <a:t> </a:t>
            </a:r>
            <a:r>
              <a:rPr lang="en-US" sz="2000" dirty="0" err="1"/>
              <a:t>ilişkilendirilirler</a:t>
            </a:r>
            <a:r>
              <a:rPr lang="en-US" sz="2000" dirty="0"/>
              <a:t>. </a:t>
            </a:r>
            <a:r>
              <a:rPr lang="en-US" sz="2000" dirty="0" err="1"/>
              <a:t>Sonuç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, </a:t>
            </a:r>
            <a:r>
              <a:rPr lang="en-US" sz="2000" b="1" dirty="0" err="1"/>
              <a:t>tüm</a:t>
            </a:r>
            <a:r>
              <a:rPr lang="en-US" sz="2000" b="1" dirty="0"/>
              <a:t> </a:t>
            </a:r>
            <a:r>
              <a:rPr lang="en-US" sz="2000" b="1" dirty="0" err="1"/>
              <a:t>düğümler</a:t>
            </a:r>
            <a:r>
              <a:rPr lang="en-US" sz="2000" b="1" dirty="0"/>
              <a:t> yeni </a:t>
            </a:r>
            <a:r>
              <a:rPr lang="en-US" sz="2000" b="1" dirty="0" err="1"/>
              <a:t>kuantum</a:t>
            </a:r>
            <a:r>
              <a:rPr lang="en-US" sz="2000" b="1" dirty="0"/>
              <a:t> </a:t>
            </a:r>
            <a:r>
              <a:rPr lang="en-US" sz="2000" b="1" dirty="0" err="1"/>
              <a:t>bloğunu</a:t>
            </a:r>
            <a:r>
              <a:rPr lang="en-US" sz="2000" b="1" dirty="0"/>
              <a:t> </a:t>
            </a:r>
            <a:r>
              <a:rPr lang="en-US" sz="2000" b="1" dirty="0" err="1"/>
              <a:t>kuantum</a:t>
            </a:r>
            <a:r>
              <a:rPr lang="en-US" sz="2000" b="1" dirty="0"/>
              <a:t> </a:t>
            </a:r>
            <a:r>
              <a:rPr lang="en-US" sz="2000" b="1" dirty="0" err="1"/>
              <a:t>kanalları</a:t>
            </a:r>
            <a:r>
              <a:rPr lang="en-US" sz="2000" b="1" dirty="0"/>
              <a:t> </a:t>
            </a:r>
            <a:r>
              <a:rPr lang="en-US" sz="2000" b="1" dirty="0" err="1"/>
              <a:t>aracılığıyla</a:t>
            </a:r>
            <a:r>
              <a:rPr lang="en-US" sz="2000" b="1" dirty="0"/>
              <a:t> </a:t>
            </a:r>
            <a:r>
              <a:rPr lang="en-US" sz="2000" b="1" dirty="0" err="1"/>
              <a:t>kendi</a:t>
            </a:r>
            <a:r>
              <a:rPr lang="en-US" sz="2000" b="1" dirty="0"/>
              <a:t> </a:t>
            </a:r>
            <a:r>
              <a:rPr lang="en-US" sz="2000" b="1" dirty="0" err="1"/>
              <a:t>kuantum</a:t>
            </a:r>
            <a:r>
              <a:rPr lang="en-US" sz="2000" b="1" dirty="0"/>
              <a:t> </a:t>
            </a:r>
            <a:r>
              <a:rPr lang="en-US" sz="2000" b="1" dirty="0" err="1"/>
              <a:t>blok</a:t>
            </a:r>
            <a:r>
              <a:rPr lang="en-US" sz="2000" b="1" dirty="0"/>
              <a:t> </a:t>
            </a:r>
            <a:r>
              <a:rPr lang="en-US" sz="2000" b="1" dirty="0" err="1"/>
              <a:t>zincirine</a:t>
            </a:r>
            <a:r>
              <a:rPr lang="en-US" sz="2000" b="1" dirty="0"/>
              <a:t> </a:t>
            </a:r>
            <a:r>
              <a:rPr lang="en-US" sz="2000" b="1" dirty="0" err="1"/>
              <a:t>ekler</a:t>
            </a:r>
            <a:r>
              <a:rPr lang="tr-TR" sz="2000" b="1" dirty="0"/>
              <a:t>.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84CD2-67E9-E240-F59A-747C9FA3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CE5D0-1A29-CF3C-57F1-B5D76E94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16" y="1825625"/>
            <a:ext cx="5307450" cy="3357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D6FEF-E3FB-94EB-2751-524DC8714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35" y="5469399"/>
            <a:ext cx="10597179" cy="12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2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Kuantum Blok Zincir Vs. Blok Zincir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5609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klonlama</a:t>
            </a:r>
            <a:r>
              <a:rPr lang="en-US" dirty="0"/>
              <a:t> </a:t>
            </a:r>
            <a:r>
              <a:rPr lang="en-US" dirty="0" err="1"/>
              <a:t>ilkesine</a:t>
            </a:r>
            <a:r>
              <a:rPr lang="en-US" dirty="0"/>
              <a:t> </a:t>
            </a:r>
            <a:r>
              <a:rPr lang="en-US" dirty="0" err="1"/>
              <a:t>dayalı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,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durumları</a:t>
            </a:r>
            <a:r>
              <a:rPr lang="en-US" dirty="0"/>
              <a:t> </a:t>
            </a:r>
            <a:r>
              <a:rPr lang="en-US" dirty="0" err="1"/>
              <a:t>kopyalanamamaktadır</a:t>
            </a:r>
            <a:r>
              <a:rPr lang="en-US" dirty="0"/>
              <a:t>. Bu </a:t>
            </a:r>
            <a:r>
              <a:rPr lang="en-US" dirty="0" err="1"/>
              <a:t>sebeple</a:t>
            </a:r>
            <a:r>
              <a:rPr lang="en-US" dirty="0"/>
              <a:t>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zincirinde</a:t>
            </a:r>
            <a:r>
              <a:rPr lang="en-US" dirty="0"/>
              <a:t> var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finansal</a:t>
            </a:r>
            <a:r>
              <a:rPr lang="en-US" dirty="0"/>
              <a:t> </a:t>
            </a:r>
            <a:r>
              <a:rPr lang="en-US" dirty="0" err="1"/>
              <a:t>işleme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kripto</a:t>
            </a:r>
            <a:r>
              <a:rPr lang="en-US" b="1" dirty="0"/>
              <a:t> para </a:t>
            </a:r>
            <a:r>
              <a:rPr lang="en-US" b="1" dirty="0" err="1"/>
              <a:t>taklit</a:t>
            </a:r>
            <a:r>
              <a:rPr lang="en-US" b="1" dirty="0"/>
              <a:t> </a:t>
            </a:r>
            <a:r>
              <a:rPr lang="en-US" b="1" dirty="0" err="1"/>
              <a:t>edilememekte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kopyalanamamaktadır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/>
              <a:t>Her </a:t>
            </a:r>
            <a:r>
              <a:rPr lang="en-US" dirty="0" err="1"/>
              <a:t>kullanıcı</a:t>
            </a:r>
            <a:r>
              <a:rPr lang="en-US" dirty="0"/>
              <a:t>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kanalı</a:t>
            </a:r>
            <a:r>
              <a:rPr lang="en-US" dirty="0"/>
              <a:t> </a:t>
            </a:r>
            <a:r>
              <a:rPr lang="en-US" dirty="0" err="1"/>
              <a:t>aracılığıyla</a:t>
            </a:r>
            <a:r>
              <a:rPr lang="en-US" dirty="0"/>
              <a:t> </a:t>
            </a:r>
            <a:r>
              <a:rPr lang="en-US" b="1" dirty="0" err="1"/>
              <a:t>iletişim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b="1" dirty="0" err="1"/>
              <a:t>kübit</a:t>
            </a:r>
            <a:r>
              <a:rPr lang="en-US" dirty="0" err="1"/>
              <a:t>’ler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taşımaktadır</a:t>
            </a:r>
            <a:r>
              <a:rPr lang="en-US" dirty="0"/>
              <a:t>.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b="1" dirty="0" err="1"/>
              <a:t>hızlı</a:t>
            </a:r>
            <a:r>
              <a:rPr lang="en-US" b="1" dirty="0"/>
              <a:t> </a:t>
            </a:r>
            <a:r>
              <a:rPr lang="en-US" b="1" dirty="0" err="1"/>
              <a:t>kodlama</a:t>
            </a:r>
            <a:r>
              <a:rPr lang="en-US" b="1" dirty="0"/>
              <a:t> </a:t>
            </a:r>
            <a:r>
              <a:rPr lang="en-US" dirty="0" err="1"/>
              <a:t>yeteneğiyle</a:t>
            </a:r>
            <a:r>
              <a:rPr lang="en-US" dirty="0"/>
              <a:t>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ağlarında</a:t>
            </a:r>
            <a:r>
              <a:rPr lang="en-US" dirty="0"/>
              <a:t> </a:t>
            </a:r>
            <a:r>
              <a:rPr lang="en-US" b="1" dirty="0" err="1"/>
              <a:t>bilgi</a:t>
            </a:r>
            <a:r>
              <a:rPr lang="en-US" b="1" dirty="0"/>
              <a:t> </a:t>
            </a:r>
            <a:r>
              <a:rPr lang="en-US" b="1" dirty="0" err="1"/>
              <a:t>iletimi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verimli</a:t>
            </a:r>
            <a:r>
              <a:rPr lang="en-US" dirty="0"/>
              <a:t> </a:t>
            </a:r>
            <a:r>
              <a:rPr lang="en-US" dirty="0" err="1"/>
              <a:t>olmaktadır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zincirinde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bilgiyi</a:t>
            </a:r>
            <a:r>
              <a:rPr lang="en-US" dirty="0"/>
              <a:t> </a:t>
            </a:r>
            <a:r>
              <a:rPr lang="en-US" dirty="0" err="1"/>
              <a:t>doğrulamak</a:t>
            </a:r>
            <a:r>
              <a:rPr lang="en-US" dirty="0"/>
              <a:t>, var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</a:t>
            </a:r>
            <a:r>
              <a:rPr lang="en-US" dirty="0"/>
              <a:t> </a:t>
            </a:r>
            <a:r>
              <a:rPr lang="en-US" dirty="0" err="1"/>
              <a:t>teknolojisinden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b="1" dirty="0" err="1"/>
              <a:t>hızlı</a:t>
            </a:r>
            <a:r>
              <a:rPr lang="en-US" dirty="0"/>
              <a:t> </a:t>
            </a:r>
            <a:r>
              <a:rPr lang="en-US" dirty="0" err="1"/>
              <a:t>olmaktadır</a:t>
            </a:r>
            <a:r>
              <a:rPr lang="tr-TR" dirty="0"/>
              <a:t>.</a:t>
            </a:r>
          </a:p>
          <a:p>
            <a:pPr algn="just"/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b="1" dirty="0" err="1"/>
              <a:t>kriptografisi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ilkeleriyle</a:t>
            </a:r>
            <a:r>
              <a:rPr lang="en-US" dirty="0"/>
              <a:t> </a:t>
            </a:r>
            <a:r>
              <a:rPr lang="en-US" dirty="0" err="1"/>
              <a:t>birleşen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</a:t>
            </a:r>
            <a:r>
              <a:rPr lang="en-US" dirty="0"/>
              <a:t>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saldırılarına</a:t>
            </a:r>
            <a:r>
              <a:rPr lang="en-US" dirty="0"/>
              <a:t> </a:t>
            </a:r>
            <a:r>
              <a:rPr lang="en-US" dirty="0" err="1"/>
              <a:t>karşı</a:t>
            </a:r>
            <a:r>
              <a:rPr lang="en-US" dirty="0"/>
              <a:t> </a:t>
            </a:r>
            <a:r>
              <a:rPr lang="en-US" dirty="0" err="1"/>
              <a:t>direnebilen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b="1" dirty="0" err="1"/>
              <a:t>güvenlik</a:t>
            </a:r>
            <a:r>
              <a:rPr lang="en-US" dirty="0"/>
              <a:t> her zaman </a:t>
            </a:r>
            <a:r>
              <a:rPr lang="en-US" dirty="0" err="1"/>
              <a:t>ön</a:t>
            </a:r>
            <a:r>
              <a:rPr lang="en-US" dirty="0"/>
              <a:t> </a:t>
            </a:r>
            <a:r>
              <a:rPr lang="en-US" dirty="0" err="1"/>
              <a:t>planda</a:t>
            </a:r>
            <a:r>
              <a:rPr lang="en-US" dirty="0"/>
              <a:t> </a:t>
            </a:r>
            <a:r>
              <a:rPr lang="en-US" dirty="0" err="1"/>
              <a:t>olmaktadır</a:t>
            </a:r>
            <a:r>
              <a:rPr lang="en-US" dirty="0"/>
              <a:t>.</a:t>
            </a:r>
            <a:endParaRPr lang="tr-TR" dirty="0"/>
          </a:p>
          <a:p>
            <a:pPr algn="just"/>
            <a:endParaRPr lang="tr-TR" dirty="0"/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849E8-385D-92AB-75D7-7E76CFDC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9218" name="Picture 2" descr="Quantum computing will be the answer to cracking the Bitcoin algorithm">
            <a:extLst>
              <a:ext uri="{FF2B5EF4-FFF2-40B4-BE49-F238E27FC236}">
                <a16:creationId xmlns:a16="http://schemas.microsoft.com/office/drawing/2014/main" id="{A63FCB68-8283-B554-CC9F-C89466344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59" y="2079342"/>
            <a:ext cx="4561024" cy="280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739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Kuantum</a:t>
            </a:r>
            <a:r>
              <a:rPr lang="en-US" b="1" dirty="0"/>
              <a:t> Blok </a:t>
            </a:r>
            <a:r>
              <a:rPr lang="en-US" b="1" dirty="0" err="1"/>
              <a:t>Zincir</a:t>
            </a:r>
            <a:r>
              <a:rPr lang="tr-TR" b="1" dirty="0"/>
              <a:t>inin Geceleği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730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Blok </a:t>
            </a:r>
            <a:r>
              <a:rPr lang="en-US" dirty="0" err="1"/>
              <a:t>zinciri</a:t>
            </a:r>
            <a:r>
              <a:rPr lang="en-US" dirty="0"/>
              <a:t>, hem </a:t>
            </a:r>
            <a:r>
              <a:rPr lang="en-US" dirty="0" err="1"/>
              <a:t>bireyler</a:t>
            </a:r>
            <a:r>
              <a:rPr lang="en-US" dirty="0"/>
              <a:t> hem de </a:t>
            </a:r>
            <a:r>
              <a:rPr lang="en-US" dirty="0" err="1"/>
              <a:t>işletmeler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kullanılabilen</a:t>
            </a:r>
            <a:r>
              <a:rPr lang="en-US" dirty="0"/>
              <a:t> </a:t>
            </a:r>
            <a:r>
              <a:rPr lang="en-US" dirty="0" err="1"/>
              <a:t>kripto</a:t>
            </a:r>
            <a:r>
              <a:rPr lang="en-US" dirty="0"/>
              <a:t> para </a:t>
            </a:r>
            <a:r>
              <a:rPr lang="en-US" dirty="0" err="1"/>
              <a:t>birimi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kriptografinin</a:t>
            </a:r>
            <a:r>
              <a:rPr lang="en-US" dirty="0"/>
              <a:t> </a:t>
            </a:r>
            <a:r>
              <a:rPr lang="en-US" dirty="0" err="1"/>
              <a:t>oluşturulması</a:t>
            </a:r>
            <a:r>
              <a:rPr lang="en-US" dirty="0"/>
              <a:t> </a:t>
            </a:r>
            <a:r>
              <a:rPr lang="en-US" dirty="0" err="1"/>
              <a:t>uygulamalar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gelişmiş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alana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olsa</a:t>
            </a:r>
            <a:r>
              <a:rPr lang="en-US" dirty="0"/>
              <a:t> da,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 </a:t>
            </a:r>
            <a:r>
              <a:rPr lang="en-US" dirty="0" err="1"/>
              <a:t>teknolojisi</a:t>
            </a:r>
            <a:r>
              <a:rPr lang="en-US" dirty="0"/>
              <a:t> de </a:t>
            </a:r>
            <a:r>
              <a:rPr lang="en-US" dirty="0" err="1"/>
              <a:t>hızla</a:t>
            </a:r>
            <a:r>
              <a:rPr lang="en-US" dirty="0"/>
              <a:t> </a:t>
            </a:r>
            <a:r>
              <a:rPr lang="en-US" dirty="0" err="1"/>
              <a:t>ilerlemektedir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 err="1"/>
              <a:t>Aslında</a:t>
            </a:r>
            <a:r>
              <a:rPr lang="en-US" dirty="0"/>
              <a:t>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, </a:t>
            </a:r>
            <a:r>
              <a:rPr lang="en-US" dirty="0" err="1"/>
              <a:t>endüstrinin</a:t>
            </a:r>
            <a:r>
              <a:rPr lang="en-US" dirty="0"/>
              <a:t> </a:t>
            </a:r>
            <a:r>
              <a:rPr lang="en-US" b="1" dirty="0"/>
              <a:t>2022'den 2027'ye </a:t>
            </a:r>
            <a:r>
              <a:rPr lang="en-US" b="1" dirty="0" err="1"/>
              <a:t>kadar</a:t>
            </a:r>
            <a:r>
              <a:rPr lang="en-US" b="1" dirty="0"/>
              <a:t> </a:t>
            </a:r>
            <a:r>
              <a:rPr lang="en-US" b="1" dirty="0" err="1"/>
              <a:t>yılda</a:t>
            </a:r>
            <a:r>
              <a:rPr lang="en-US" b="1" dirty="0"/>
              <a:t> %25 </a:t>
            </a:r>
            <a:r>
              <a:rPr lang="en-US" b="1" dirty="0" err="1"/>
              <a:t>oranında</a:t>
            </a:r>
            <a:r>
              <a:rPr lang="en-US" b="1" dirty="0"/>
              <a:t> </a:t>
            </a:r>
            <a:r>
              <a:rPr lang="en-US" b="1" dirty="0" err="1"/>
              <a:t>büyümesi</a:t>
            </a:r>
            <a:r>
              <a:rPr lang="en-US" b="1" dirty="0"/>
              <a:t> </a:t>
            </a:r>
            <a:r>
              <a:rPr lang="en-US" b="1" dirty="0" err="1"/>
              <a:t>beklenmektedir</a:t>
            </a:r>
            <a:r>
              <a:rPr lang="en-US" b="1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endüstri</a:t>
            </a:r>
            <a:r>
              <a:rPr lang="en-US" dirty="0"/>
              <a:t> </a:t>
            </a:r>
            <a:r>
              <a:rPr lang="en-US" dirty="0" err="1"/>
              <a:t>büyüme</a:t>
            </a:r>
            <a:r>
              <a:rPr lang="en-US" dirty="0"/>
              <a:t> </a:t>
            </a:r>
            <a:r>
              <a:rPr lang="en-US" dirty="0" err="1"/>
              <a:t>oranlarında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zincirinden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belki</a:t>
            </a:r>
            <a:r>
              <a:rPr lang="en-US" dirty="0"/>
              <a:t> de </a:t>
            </a:r>
            <a:r>
              <a:rPr lang="en-US" dirty="0" err="1"/>
              <a:t>ikinci</a:t>
            </a:r>
            <a:r>
              <a:rPr lang="en-US" dirty="0"/>
              <a:t> </a:t>
            </a:r>
            <a:r>
              <a:rPr lang="en-US" dirty="0" err="1"/>
              <a:t>sırada</a:t>
            </a:r>
            <a:r>
              <a:rPr lang="en-US" dirty="0"/>
              <a:t> </a:t>
            </a:r>
            <a:r>
              <a:rPr lang="en-US" dirty="0" err="1"/>
              <a:t>yerini</a:t>
            </a:r>
            <a:r>
              <a:rPr lang="en-US" dirty="0"/>
              <a:t> </a:t>
            </a:r>
            <a:r>
              <a:rPr lang="en-US" dirty="0" err="1"/>
              <a:t>alacaktır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 err="1"/>
              <a:t>Asıl</a:t>
            </a:r>
            <a:r>
              <a:rPr lang="en-US" dirty="0"/>
              <a:t> </a:t>
            </a:r>
            <a:r>
              <a:rPr lang="en-US" dirty="0" err="1"/>
              <a:t>soru</a:t>
            </a:r>
            <a:r>
              <a:rPr lang="en-US" dirty="0"/>
              <a:t>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bilgisayarların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zincirlerini</a:t>
            </a:r>
            <a:r>
              <a:rPr lang="en-US" dirty="0"/>
              <a:t> </a:t>
            </a:r>
            <a:r>
              <a:rPr lang="en-US" dirty="0" err="1"/>
              <a:t>kırmak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yeterince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gelişip</a:t>
            </a:r>
            <a:r>
              <a:rPr lang="en-US" dirty="0"/>
              <a:t> </a:t>
            </a:r>
            <a:r>
              <a:rPr lang="en-US" dirty="0" err="1"/>
              <a:t>gelişmeyeceğidir</a:t>
            </a:r>
            <a:r>
              <a:rPr lang="en-US" dirty="0"/>
              <a:t>. </a:t>
            </a:r>
            <a:r>
              <a:rPr lang="en-US" dirty="0" err="1"/>
              <a:t>Cevap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kriptografların</a:t>
            </a:r>
            <a:r>
              <a:rPr lang="en-US" dirty="0"/>
              <a:t> </a:t>
            </a:r>
            <a:r>
              <a:rPr lang="en-US" dirty="0" err="1"/>
              <a:t>kendilerini</a:t>
            </a:r>
            <a:r>
              <a:rPr lang="en-US" dirty="0"/>
              <a:t>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korsanlarından</a:t>
            </a:r>
            <a:r>
              <a:rPr lang="en-US" b="1" dirty="0"/>
              <a:t> (Quantum Hackers)</a:t>
            </a:r>
            <a:r>
              <a:rPr lang="en-US" dirty="0"/>
              <a:t> </a:t>
            </a:r>
            <a:r>
              <a:rPr lang="en-US" dirty="0" err="1"/>
              <a:t>korumak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yeterince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çözümleri</a:t>
            </a:r>
            <a:r>
              <a:rPr lang="en-US" dirty="0"/>
              <a:t> </a:t>
            </a:r>
            <a:r>
              <a:rPr lang="en-US" dirty="0" err="1"/>
              <a:t>geliştirip</a:t>
            </a:r>
            <a:r>
              <a:rPr lang="en-US" dirty="0"/>
              <a:t> </a:t>
            </a:r>
            <a:r>
              <a:rPr lang="en-US" dirty="0" err="1"/>
              <a:t>geliştirmediklerine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belirlenecektir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BC9BC-151F-881A-5D3E-0003EF33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10242" name="Picture 2" descr="Quantum hacking lab. Breaking quantum cryptography">
            <a:extLst>
              <a:ext uri="{FF2B5EF4-FFF2-40B4-BE49-F238E27FC236}">
                <a16:creationId xmlns:a16="http://schemas.microsoft.com/office/drawing/2014/main" id="{2C78770B-FD04-81DD-BD81-95EB8B1F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405" y="2123818"/>
            <a:ext cx="3282354" cy="283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3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E3D3-F731-48FD-95E1-486902A69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911" y="1122363"/>
            <a:ext cx="11715077" cy="2387600"/>
          </a:xfrm>
        </p:spPr>
        <p:txBody>
          <a:bodyPr>
            <a:normAutofit fontScale="90000"/>
          </a:bodyPr>
          <a:lstStyle/>
          <a:p>
            <a:r>
              <a:rPr lang="en-US" b="1" spc="300" dirty="0" err="1">
                <a:solidFill>
                  <a:schemeClr val="tx2"/>
                </a:solidFill>
              </a:rPr>
              <a:t>Dijital</a:t>
            </a:r>
            <a:r>
              <a:rPr lang="en-US" b="1" spc="300" dirty="0">
                <a:solidFill>
                  <a:schemeClr val="tx2"/>
                </a:solidFill>
              </a:rPr>
              <a:t> </a:t>
            </a:r>
            <a:r>
              <a:rPr lang="en-US" b="1" spc="300" dirty="0" err="1">
                <a:solidFill>
                  <a:schemeClr val="tx2"/>
                </a:solidFill>
              </a:rPr>
              <a:t>Dönüşümün</a:t>
            </a:r>
            <a:r>
              <a:rPr lang="en-US" b="1" spc="300" dirty="0">
                <a:solidFill>
                  <a:schemeClr val="tx2"/>
                </a:solidFill>
              </a:rPr>
              <a:t> </a:t>
            </a:r>
            <a:r>
              <a:rPr lang="en-US" b="1" spc="300" dirty="0" err="1">
                <a:solidFill>
                  <a:schemeClr val="tx2"/>
                </a:solidFill>
              </a:rPr>
              <a:t>Sınırlarını</a:t>
            </a:r>
            <a:r>
              <a:rPr lang="en-US" b="1" spc="300" dirty="0">
                <a:solidFill>
                  <a:schemeClr val="tx2"/>
                </a:solidFill>
              </a:rPr>
              <a:t> </a:t>
            </a:r>
            <a:r>
              <a:rPr lang="en-US" b="1" spc="300" dirty="0" err="1">
                <a:solidFill>
                  <a:schemeClr val="tx2"/>
                </a:solidFill>
              </a:rPr>
              <a:t>Zorlamak</a:t>
            </a:r>
            <a:r>
              <a:rPr lang="en-US" b="1" spc="300" dirty="0">
                <a:solidFill>
                  <a:schemeClr val="tx2"/>
                </a:solidFill>
              </a:rPr>
              <a:t>: </a:t>
            </a:r>
            <a:br>
              <a:rPr lang="tr-TR" b="1" spc="300" dirty="0">
                <a:solidFill>
                  <a:schemeClr val="tx2"/>
                </a:solidFill>
              </a:rPr>
            </a:br>
            <a:r>
              <a:rPr lang="en-US" b="1" spc="300" dirty="0" err="1">
                <a:solidFill>
                  <a:schemeClr val="tx2"/>
                </a:solidFill>
              </a:rPr>
              <a:t>Kuantum</a:t>
            </a:r>
            <a:r>
              <a:rPr lang="en-US" b="1" spc="300" dirty="0">
                <a:solidFill>
                  <a:schemeClr val="tx2"/>
                </a:solidFill>
              </a:rPr>
              <a:t> Blok </a:t>
            </a:r>
            <a:r>
              <a:rPr lang="en-US" b="1" spc="300" dirty="0" err="1">
                <a:solidFill>
                  <a:schemeClr val="tx2"/>
                </a:solidFill>
              </a:rPr>
              <a:t>Zinciri</a:t>
            </a:r>
            <a:endParaRPr lang="en-US" b="1" spc="3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D08DD-86F5-DD1E-C29E-32C6F2CD3E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tr-TR" dirty="0"/>
          </a:p>
          <a:p>
            <a:r>
              <a:rPr lang="tr-TR" dirty="0"/>
              <a:t>Dr. Öğr. Üyesi Sevdanur GENÇ</a:t>
            </a:r>
          </a:p>
          <a:p>
            <a:r>
              <a:rPr lang="tr-TR" dirty="0"/>
              <a:t>Kastamonu Üniversitesi</a:t>
            </a:r>
          </a:p>
          <a:p>
            <a:r>
              <a:rPr lang="tr-TR" sz="1800" dirty="0"/>
              <a:t>sgenc@kastamonu.edu.tr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7C85E-64E7-1145-10D4-DDD4A619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027" y="5592830"/>
            <a:ext cx="2427945" cy="6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31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Kuantum</a:t>
            </a:r>
            <a:r>
              <a:rPr lang="en-US" b="1" dirty="0"/>
              <a:t> Blok </a:t>
            </a:r>
            <a:r>
              <a:rPr lang="en-US" b="1" dirty="0" err="1"/>
              <a:t>Zincir</a:t>
            </a:r>
            <a:r>
              <a:rPr lang="tr-TR" b="1" dirty="0"/>
              <a:t>inin Geceleği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3448" cy="435133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Blok </a:t>
            </a:r>
            <a:r>
              <a:rPr lang="en-US" dirty="0" err="1"/>
              <a:t>zincirinin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özelliklerinden</a:t>
            </a:r>
            <a:r>
              <a:rPr lang="en-US" dirty="0"/>
              <a:t> </a:t>
            </a:r>
            <a:r>
              <a:rPr lang="en-US" dirty="0" err="1"/>
              <a:t>biri</a:t>
            </a:r>
            <a:r>
              <a:rPr lang="en-US" dirty="0"/>
              <a:t>, </a:t>
            </a:r>
            <a:r>
              <a:rPr lang="en-US" dirty="0" err="1"/>
              <a:t>neredeyse</a:t>
            </a:r>
            <a:r>
              <a:rPr lang="en-US" dirty="0"/>
              <a:t> </a:t>
            </a:r>
            <a:r>
              <a:rPr lang="en-US" dirty="0" err="1"/>
              <a:t>aşılmaz</a:t>
            </a:r>
            <a:r>
              <a:rPr lang="en-US" dirty="0"/>
              <a:t> </a:t>
            </a:r>
            <a:r>
              <a:rPr lang="en-US" dirty="0" err="1"/>
              <a:t>güvenliğe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olmalarıdır</a:t>
            </a:r>
            <a:r>
              <a:rPr lang="en-US" dirty="0"/>
              <a:t>. </a:t>
            </a:r>
            <a:r>
              <a:rPr lang="en-US" dirty="0" err="1"/>
              <a:t>Kripto</a:t>
            </a:r>
            <a:r>
              <a:rPr lang="en-US" dirty="0"/>
              <a:t> </a:t>
            </a:r>
            <a:r>
              <a:rPr lang="en-US" dirty="0" err="1"/>
              <a:t>yatırımcılar</a:t>
            </a:r>
            <a:r>
              <a:rPr lang="en-US" dirty="0"/>
              <a:t>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bilişim</a:t>
            </a:r>
            <a:r>
              <a:rPr lang="en-US" dirty="0"/>
              <a:t> </a:t>
            </a:r>
            <a:r>
              <a:rPr lang="en-US" dirty="0" err="1"/>
              <a:t>alanındaki</a:t>
            </a:r>
            <a:r>
              <a:rPr lang="en-US" dirty="0"/>
              <a:t> </a:t>
            </a:r>
            <a:r>
              <a:rPr lang="en-US" dirty="0" err="1"/>
              <a:t>gelişmelere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etmelidir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 err="1"/>
              <a:t>Kripto</a:t>
            </a:r>
            <a:r>
              <a:rPr lang="en-US" dirty="0"/>
              <a:t> para </a:t>
            </a:r>
            <a:r>
              <a:rPr lang="en-US" dirty="0" err="1"/>
              <a:t>birimlerinin</a:t>
            </a:r>
            <a:r>
              <a:rPr lang="en-US" dirty="0"/>
              <a:t> </a:t>
            </a:r>
            <a:r>
              <a:rPr lang="en-US" dirty="0" err="1"/>
              <a:t>bireysel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bilişimi</a:t>
            </a:r>
            <a:r>
              <a:rPr lang="en-US" dirty="0"/>
              <a:t> </a:t>
            </a:r>
            <a:r>
              <a:rPr lang="en-US" dirty="0" err="1"/>
              <a:t>dikkate</a:t>
            </a:r>
            <a:r>
              <a:rPr lang="en-US" dirty="0"/>
              <a:t> </a:t>
            </a:r>
            <a:r>
              <a:rPr lang="en-US" dirty="0" err="1"/>
              <a:t>alarak</a:t>
            </a:r>
            <a:r>
              <a:rPr lang="en-US" dirty="0"/>
              <a:t> </a:t>
            </a:r>
            <a:r>
              <a:rPr lang="en-US" b="1" dirty="0" err="1"/>
              <a:t>şifreleme</a:t>
            </a:r>
            <a:r>
              <a:rPr lang="en-US" b="1" dirty="0"/>
              <a:t> </a:t>
            </a:r>
            <a:r>
              <a:rPr lang="en-US" b="1" dirty="0" err="1"/>
              <a:t>yöntemlerine</a:t>
            </a:r>
            <a:r>
              <a:rPr lang="en-US" b="1" dirty="0"/>
              <a:t> </a:t>
            </a:r>
            <a:r>
              <a:rPr lang="en-US" b="1" dirty="0" err="1"/>
              <a:t>güncelleme</a:t>
            </a:r>
            <a:r>
              <a:rPr lang="en-US" b="1" dirty="0"/>
              <a:t> </a:t>
            </a:r>
            <a:r>
              <a:rPr lang="en-US" dirty="0" err="1"/>
              <a:t>yapmaları</a:t>
            </a:r>
            <a:r>
              <a:rPr lang="en-US" dirty="0"/>
              <a:t> </a:t>
            </a:r>
            <a:r>
              <a:rPr lang="en-US" dirty="0" err="1"/>
              <a:t>gerekebilir</a:t>
            </a:r>
            <a:r>
              <a:rPr lang="en-US" dirty="0"/>
              <a:t>. </a:t>
            </a:r>
            <a:r>
              <a:rPr lang="en-US" dirty="0" err="1"/>
              <a:t>Kripto</a:t>
            </a:r>
            <a:r>
              <a:rPr lang="en-US" dirty="0"/>
              <a:t> para </a:t>
            </a:r>
            <a:r>
              <a:rPr lang="en-US" dirty="0" err="1"/>
              <a:t>yatırımcılarının</a:t>
            </a:r>
            <a:r>
              <a:rPr lang="en-US" dirty="0"/>
              <a:t> </a:t>
            </a:r>
            <a:r>
              <a:rPr lang="en-US" dirty="0" err="1"/>
              <a:t>muhtemelen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noktada</a:t>
            </a:r>
            <a:r>
              <a:rPr lang="en-US" dirty="0"/>
              <a:t> </a:t>
            </a:r>
            <a:r>
              <a:rPr lang="en-US" dirty="0" err="1"/>
              <a:t>varlıklarını</a:t>
            </a:r>
            <a:r>
              <a:rPr lang="en-US" dirty="0"/>
              <a:t> </a:t>
            </a:r>
            <a:r>
              <a:rPr lang="en-US" b="1" dirty="0" err="1"/>
              <a:t>daha</a:t>
            </a:r>
            <a:r>
              <a:rPr lang="en-US" b="1" dirty="0"/>
              <a:t> </a:t>
            </a:r>
            <a:r>
              <a:rPr lang="en-US" b="1" dirty="0" err="1"/>
              <a:t>güvenli</a:t>
            </a:r>
            <a:r>
              <a:rPr lang="en-US" b="1" dirty="0"/>
              <a:t> </a:t>
            </a:r>
            <a:r>
              <a:rPr lang="en-US" b="1" dirty="0" err="1"/>
              <a:t>cüzdanlara</a:t>
            </a:r>
            <a:r>
              <a:rPr lang="en-US" b="1" dirty="0"/>
              <a:t> </a:t>
            </a:r>
            <a:r>
              <a:rPr lang="en-US" b="1" dirty="0" err="1"/>
              <a:t>aktarmaları</a:t>
            </a:r>
            <a:r>
              <a:rPr lang="en-US" b="1" dirty="0"/>
              <a:t> </a:t>
            </a:r>
            <a:r>
              <a:rPr lang="en-US" dirty="0" err="1"/>
              <a:t>gerekecektir</a:t>
            </a:r>
            <a:r>
              <a:rPr lang="en-US" dirty="0"/>
              <a:t>. </a:t>
            </a:r>
            <a:r>
              <a:rPr lang="en-US" dirty="0" err="1"/>
              <a:t>Kripto</a:t>
            </a:r>
            <a:r>
              <a:rPr lang="en-US" dirty="0"/>
              <a:t> </a:t>
            </a:r>
            <a:r>
              <a:rPr lang="en-US" dirty="0" err="1"/>
              <a:t>varlıklar</a:t>
            </a:r>
            <a:r>
              <a:rPr lang="en-US" dirty="0"/>
              <a:t>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kripto</a:t>
            </a:r>
            <a:r>
              <a:rPr lang="en-US" dirty="0"/>
              <a:t> </a:t>
            </a:r>
            <a:r>
              <a:rPr lang="en-US" dirty="0" err="1"/>
              <a:t>borsasında</a:t>
            </a:r>
            <a:r>
              <a:rPr lang="en-US" dirty="0"/>
              <a:t> </a:t>
            </a:r>
            <a:r>
              <a:rPr lang="en-US" dirty="0" err="1"/>
              <a:t>saklanırsa</a:t>
            </a:r>
            <a:r>
              <a:rPr lang="en-US" dirty="0"/>
              <a:t>, </a:t>
            </a:r>
            <a:r>
              <a:rPr lang="en-US" dirty="0" err="1"/>
              <a:t>dönüşüm</a:t>
            </a:r>
            <a:r>
              <a:rPr lang="en-US" dirty="0"/>
              <a:t> </a:t>
            </a:r>
            <a:r>
              <a:rPr lang="en-US" dirty="0" err="1"/>
              <a:t>işlemlerini</a:t>
            </a:r>
            <a:r>
              <a:rPr lang="en-US" dirty="0"/>
              <a:t> </a:t>
            </a:r>
            <a:r>
              <a:rPr lang="en-US" dirty="0" err="1"/>
              <a:t>halletmek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olasılıkla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kolay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 err="1"/>
              <a:t>Bununla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, </a:t>
            </a:r>
            <a:r>
              <a:rPr lang="en-US" dirty="0" err="1"/>
              <a:t>kripto</a:t>
            </a:r>
            <a:r>
              <a:rPr lang="en-US" dirty="0"/>
              <a:t> </a:t>
            </a:r>
            <a:r>
              <a:rPr lang="en-US" dirty="0" err="1"/>
              <a:t>varlıklar</a:t>
            </a:r>
            <a:r>
              <a:rPr lang="en-US" dirty="0"/>
              <a:t> </a:t>
            </a:r>
            <a:r>
              <a:rPr lang="en-US" b="1" dirty="0" err="1"/>
              <a:t>merkezi</a:t>
            </a:r>
            <a:r>
              <a:rPr lang="en-US" b="1" dirty="0"/>
              <a:t> </a:t>
            </a:r>
            <a:r>
              <a:rPr lang="en-US" b="1" dirty="0" err="1"/>
              <a:t>olmayan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cüzdanda</a:t>
            </a:r>
            <a:r>
              <a:rPr lang="en-US" b="1" dirty="0"/>
              <a:t> </a:t>
            </a:r>
            <a:r>
              <a:rPr lang="en-US" dirty="0" err="1"/>
              <a:t>saklanırsa</a:t>
            </a:r>
            <a:r>
              <a:rPr lang="en-US" dirty="0"/>
              <a:t>, </a:t>
            </a:r>
            <a:r>
              <a:rPr lang="en-US" dirty="0" err="1"/>
              <a:t>ekstra</a:t>
            </a:r>
            <a:r>
              <a:rPr lang="en-US" dirty="0"/>
              <a:t> </a:t>
            </a:r>
            <a:r>
              <a:rPr lang="en-US" dirty="0" err="1"/>
              <a:t>dikkatli</a:t>
            </a:r>
            <a:r>
              <a:rPr lang="en-US" dirty="0"/>
              <a:t> </a:t>
            </a:r>
            <a:r>
              <a:rPr lang="en-US" dirty="0" err="1"/>
              <a:t>olmaları</a:t>
            </a:r>
            <a:r>
              <a:rPr lang="en-US" dirty="0"/>
              <a:t> </a:t>
            </a:r>
            <a:r>
              <a:rPr lang="en-US" dirty="0" err="1"/>
              <a:t>gerekecektir</a:t>
            </a:r>
            <a:r>
              <a:rPr lang="en-US" dirty="0"/>
              <a:t>. </a:t>
            </a:r>
            <a:r>
              <a:rPr lang="en-US" dirty="0" err="1"/>
              <a:t>Bunların</a:t>
            </a:r>
            <a:r>
              <a:rPr lang="en-US" dirty="0"/>
              <a:t> </a:t>
            </a:r>
            <a:r>
              <a:rPr lang="en-US" dirty="0" err="1"/>
              <a:t>yanı</a:t>
            </a:r>
            <a:r>
              <a:rPr lang="en-US" dirty="0"/>
              <a:t> </a:t>
            </a:r>
            <a:r>
              <a:rPr lang="en-US" dirty="0" err="1"/>
              <a:t>sıra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teknolojiler</a:t>
            </a:r>
            <a:r>
              <a:rPr lang="en-US" dirty="0"/>
              <a:t> de </a:t>
            </a:r>
            <a:r>
              <a:rPr lang="en-US" dirty="0" err="1"/>
              <a:t>tehlike</a:t>
            </a:r>
            <a:r>
              <a:rPr lang="en-US" dirty="0"/>
              <a:t> </a:t>
            </a:r>
            <a:r>
              <a:rPr lang="en-US" dirty="0" err="1"/>
              <a:t>yaratabilir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b="1" dirty="0" err="1"/>
              <a:t>Bitcoin’in</a:t>
            </a:r>
            <a:r>
              <a:rPr lang="en-US" b="1" dirty="0"/>
              <a:t> 12 </a:t>
            </a:r>
            <a:r>
              <a:rPr lang="en-US" b="1" dirty="0" err="1"/>
              <a:t>yıl</a:t>
            </a:r>
            <a:r>
              <a:rPr lang="en-US" b="1" dirty="0"/>
              <a:t> </a:t>
            </a:r>
            <a:r>
              <a:rPr lang="en-US" b="1" dirty="0" err="1"/>
              <a:t>önce</a:t>
            </a:r>
            <a:r>
              <a:rPr lang="en-US" b="1" dirty="0"/>
              <a:t> </a:t>
            </a:r>
            <a:r>
              <a:rPr lang="en-US" b="1" dirty="0" err="1"/>
              <a:t>yaptığı</a:t>
            </a:r>
            <a:r>
              <a:rPr lang="en-US" b="1" dirty="0"/>
              <a:t> </a:t>
            </a:r>
            <a:r>
              <a:rPr lang="en-US" b="1" dirty="0" err="1"/>
              <a:t>gibi</a:t>
            </a:r>
            <a:r>
              <a:rPr lang="en-US" b="1" dirty="0"/>
              <a:t>, </a:t>
            </a:r>
            <a:r>
              <a:rPr lang="en-US" b="1" dirty="0" err="1"/>
              <a:t>blok</a:t>
            </a:r>
            <a:r>
              <a:rPr lang="en-US" b="1" dirty="0"/>
              <a:t> </a:t>
            </a:r>
            <a:r>
              <a:rPr lang="en-US" b="1" dirty="0" err="1"/>
              <a:t>zincirini</a:t>
            </a:r>
            <a:r>
              <a:rPr lang="en-US" b="1" dirty="0"/>
              <a:t> </a:t>
            </a:r>
            <a:r>
              <a:rPr lang="en-US" b="1" dirty="0" err="1"/>
              <a:t>geçersiz</a:t>
            </a:r>
            <a:r>
              <a:rPr lang="en-US" b="1" dirty="0"/>
              <a:t> </a:t>
            </a:r>
            <a:r>
              <a:rPr lang="en-US" b="1" dirty="0" err="1"/>
              <a:t>kılan</a:t>
            </a:r>
            <a:r>
              <a:rPr lang="en-US" b="1" dirty="0"/>
              <a:t> </a:t>
            </a:r>
            <a:r>
              <a:rPr lang="en-US" b="1" dirty="0" err="1"/>
              <a:t>teknolojiler</a:t>
            </a:r>
            <a:r>
              <a:rPr lang="en-US" b="1" dirty="0"/>
              <a:t> </a:t>
            </a:r>
            <a:r>
              <a:rPr lang="en-US" b="1" dirty="0" err="1"/>
              <a:t>ortaya</a:t>
            </a:r>
            <a:r>
              <a:rPr lang="en-US" b="1" dirty="0"/>
              <a:t> </a:t>
            </a:r>
            <a:r>
              <a:rPr lang="en-US" b="1" dirty="0" err="1"/>
              <a:t>çıkarabilir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kriptografi</a:t>
            </a:r>
            <a:r>
              <a:rPr lang="en-US" b="1" dirty="0"/>
              <a:t> </a:t>
            </a:r>
            <a:r>
              <a:rPr lang="en-US" b="1" dirty="0" err="1"/>
              <a:t>protokollerini</a:t>
            </a:r>
            <a:r>
              <a:rPr lang="en-US" b="1" dirty="0"/>
              <a:t> </a:t>
            </a:r>
            <a:r>
              <a:rPr lang="en-US" b="1" dirty="0" err="1"/>
              <a:t>engelleyebilir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BC9BC-151F-881A-5D3E-0003EF33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CAC38-4998-CDBF-E4CE-2FFFD8D2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71" y="2223456"/>
            <a:ext cx="4315260" cy="29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11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Kuantum</a:t>
            </a:r>
            <a:r>
              <a:rPr lang="en-US" b="1" dirty="0"/>
              <a:t> Blok </a:t>
            </a:r>
            <a:r>
              <a:rPr lang="en-US" b="1" dirty="0" err="1"/>
              <a:t>Zincir</a:t>
            </a:r>
            <a:r>
              <a:rPr lang="tr-TR" b="1" dirty="0"/>
              <a:t>inin Geceleği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8163" cy="435133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Hesaplamanın</a:t>
            </a:r>
            <a:r>
              <a:rPr lang="en-US" dirty="0"/>
              <a:t> Blok </a:t>
            </a:r>
            <a:r>
              <a:rPr lang="en-US" dirty="0" err="1"/>
              <a:t>Zinciri</a:t>
            </a:r>
            <a:r>
              <a:rPr lang="en-US" dirty="0"/>
              <a:t> </a:t>
            </a:r>
            <a:r>
              <a:rPr lang="en-US" dirty="0" err="1"/>
              <a:t>Üzerindeki</a:t>
            </a:r>
            <a:r>
              <a:rPr lang="en-US" dirty="0"/>
              <a:t> </a:t>
            </a:r>
            <a:r>
              <a:rPr lang="en-US" b="1" dirty="0" err="1"/>
              <a:t>Olası</a:t>
            </a:r>
            <a:r>
              <a:rPr lang="en-US" b="1" dirty="0"/>
              <a:t> </a:t>
            </a:r>
            <a:r>
              <a:rPr lang="en-US" b="1" dirty="0" err="1"/>
              <a:t>Etkileri</a:t>
            </a:r>
            <a:r>
              <a:rPr lang="tr-TR" dirty="0"/>
              <a:t>;</a:t>
            </a:r>
          </a:p>
          <a:p>
            <a:pPr lvl="1" algn="just"/>
            <a:r>
              <a:rPr lang="en-US" dirty="0" err="1"/>
              <a:t>Şifreleme</a:t>
            </a:r>
            <a:r>
              <a:rPr lang="en-US" dirty="0"/>
              <a:t>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söz</a:t>
            </a:r>
            <a:r>
              <a:rPr lang="en-US" dirty="0"/>
              <a:t> </a:t>
            </a:r>
            <a:r>
              <a:rPr lang="en-US" dirty="0" err="1"/>
              <a:t>konusu</a:t>
            </a:r>
            <a:r>
              <a:rPr lang="en-US" dirty="0"/>
              <a:t> </a:t>
            </a:r>
            <a:r>
              <a:rPr lang="en-US" dirty="0" err="1"/>
              <a:t>olduğunda</a:t>
            </a:r>
            <a:r>
              <a:rPr lang="en-US" dirty="0"/>
              <a:t>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 </a:t>
            </a:r>
            <a:r>
              <a:rPr lang="en-US" dirty="0" err="1"/>
              <a:t>teknolojisinin</a:t>
            </a:r>
            <a:r>
              <a:rPr lang="en-US" dirty="0"/>
              <a:t> </a:t>
            </a:r>
            <a:r>
              <a:rPr lang="en-US" dirty="0" err="1"/>
              <a:t>kripto</a:t>
            </a:r>
            <a:r>
              <a:rPr lang="en-US" dirty="0"/>
              <a:t> para </a:t>
            </a:r>
            <a:r>
              <a:rPr lang="en-US" dirty="0" err="1"/>
              <a:t>birimlerine</a:t>
            </a:r>
            <a:r>
              <a:rPr lang="en-US" dirty="0"/>
              <a:t> </a:t>
            </a:r>
            <a:r>
              <a:rPr lang="en-US" dirty="0" err="1"/>
              <a:t>zarar</a:t>
            </a:r>
            <a:r>
              <a:rPr lang="en-US" dirty="0"/>
              <a:t> </a:t>
            </a:r>
            <a:r>
              <a:rPr lang="en-US" dirty="0" err="1"/>
              <a:t>verilebileceği</a:t>
            </a:r>
            <a:r>
              <a:rPr lang="en-US" dirty="0"/>
              <a:t> </a:t>
            </a:r>
            <a:endParaRPr lang="tr-TR" dirty="0"/>
          </a:p>
          <a:p>
            <a:pPr lvl="1" algn="just"/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 </a:t>
            </a:r>
            <a:r>
              <a:rPr lang="en-US" dirty="0" err="1"/>
              <a:t>teknolojisinin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</a:t>
            </a:r>
            <a:r>
              <a:rPr lang="en-US" dirty="0"/>
              <a:t> </a:t>
            </a:r>
            <a:r>
              <a:rPr lang="en-US" dirty="0" err="1"/>
              <a:t>teknolojisiyle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amaç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kullanılıp</a:t>
            </a:r>
            <a:r>
              <a:rPr lang="en-US" dirty="0"/>
              <a:t> </a:t>
            </a:r>
            <a:r>
              <a:rPr lang="en-US" dirty="0" err="1"/>
              <a:t>şifreleme</a:t>
            </a:r>
            <a:r>
              <a:rPr lang="en-US" dirty="0"/>
              <a:t> </a:t>
            </a:r>
            <a:r>
              <a:rPr lang="en-US" dirty="0" err="1"/>
              <a:t>algoritmalarını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güçlendirebileceği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günümüzün</a:t>
            </a:r>
            <a:r>
              <a:rPr lang="en-US" dirty="0"/>
              <a:t> </a:t>
            </a:r>
            <a:r>
              <a:rPr lang="en-US" dirty="0" err="1"/>
              <a:t>protokollerinden</a:t>
            </a:r>
            <a:r>
              <a:rPr lang="en-US" dirty="0"/>
              <a:t> </a:t>
            </a:r>
            <a:r>
              <a:rPr lang="en-US" dirty="0" err="1"/>
              <a:t>katlanarak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güvenli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zincirleri</a:t>
            </a:r>
            <a:r>
              <a:rPr lang="en-US" dirty="0"/>
              <a:t> </a:t>
            </a:r>
            <a:r>
              <a:rPr lang="en-US" dirty="0" err="1"/>
              <a:t>oluşturabileceği</a:t>
            </a:r>
            <a:endParaRPr lang="tr-TR" dirty="0"/>
          </a:p>
          <a:p>
            <a:pPr algn="just"/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ilişki</a:t>
            </a:r>
            <a:r>
              <a:rPr lang="en-US" dirty="0"/>
              <a:t> </a:t>
            </a:r>
            <a:r>
              <a:rPr lang="en-US" dirty="0" err="1"/>
              <a:t>mutlaka</a:t>
            </a:r>
            <a:r>
              <a:rPr lang="en-US" dirty="0"/>
              <a:t> </a:t>
            </a:r>
            <a:r>
              <a:rPr lang="en-US" b="1" dirty="0" err="1"/>
              <a:t>negatif</a:t>
            </a:r>
            <a:r>
              <a:rPr lang="en-US" dirty="0"/>
              <a:t> </a:t>
            </a:r>
            <a:r>
              <a:rPr lang="en-US" dirty="0" err="1"/>
              <a:t>yönde</a:t>
            </a:r>
            <a:r>
              <a:rPr lang="en-US" dirty="0"/>
              <a:t> </a:t>
            </a:r>
            <a:r>
              <a:rPr lang="en-US" dirty="0" err="1"/>
              <a:t>ilerlemeyebilir</a:t>
            </a:r>
            <a:r>
              <a:rPr lang="en-US" dirty="0"/>
              <a:t>; </a:t>
            </a:r>
            <a:r>
              <a:rPr lang="en-US" dirty="0" err="1"/>
              <a:t>aksine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</a:t>
            </a:r>
            <a:r>
              <a:rPr lang="en-US" dirty="0"/>
              <a:t> </a:t>
            </a:r>
            <a:r>
              <a:rPr lang="en-US" dirty="0" err="1"/>
              <a:t>teknolojisi</a:t>
            </a:r>
            <a:r>
              <a:rPr lang="en-US" dirty="0"/>
              <a:t> </a:t>
            </a:r>
            <a:r>
              <a:rPr lang="en-US" dirty="0" err="1"/>
              <a:t>birleştiğinde</a:t>
            </a:r>
            <a:r>
              <a:rPr lang="en-US" dirty="0"/>
              <a:t> </a:t>
            </a:r>
            <a:r>
              <a:rPr lang="en-US" b="1" dirty="0" err="1"/>
              <a:t>daha</a:t>
            </a:r>
            <a:r>
              <a:rPr lang="en-US" b="1" dirty="0"/>
              <a:t> </a:t>
            </a:r>
            <a:r>
              <a:rPr lang="en-US" b="1" dirty="0" err="1"/>
              <a:t>güçlü</a:t>
            </a:r>
            <a:r>
              <a:rPr lang="en-US" b="1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teknoloji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çıkabilir</a:t>
            </a:r>
            <a:r>
              <a:rPr lang="en-US" dirty="0"/>
              <a:t>. Bu </a:t>
            </a:r>
            <a:r>
              <a:rPr lang="en-US" dirty="0" err="1"/>
              <a:t>teknoloji</a:t>
            </a:r>
            <a:r>
              <a:rPr lang="en-US" dirty="0"/>
              <a:t> hem </a:t>
            </a:r>
            <a:r>
              <a:rPr lang="en-US" dirty="0" err="1"/>
              <a:t>kriptografik</a:t>
            </a:r>
            <a:r>
              <a:rPr lang="en-US" dirty="0"/>
              <a:t> hem de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dünyadaki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sorunları</a:t>
            </a:r>
            <a:r>
              <a:rPr lang="en-US" dirty="0"/>
              <a:t> </a:t>
            </a:r>
            <a:r>
              <a:rPr lang="en-US" dirty="0" err="1"/>
              <a:t>çözmeye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olabilecek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güvenli</a:t>
            </a:r>
            <a:r>
              <a:rPr lang="en-US" dirty="0"/>
              <a:t>,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potansiyel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devrim</a:t>
            </a:r>
            <a:r>
              <a:rPr lang="en-US" dirty="0"/>
              <a:t> </a:t>
            </a:r>
            <a:r>
              <a:rPr lang="en-US" dirty="0" err="1"/>
              <a:t>niteliğinde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çözümleri</a:t>
            </a:r>
            <a:r>
              <a:rPr lang="en-US" dirty="0"/>
              <a:t> </a:t>
            </a:r>
            <a:r>
              <a:rPr lang="en-US" dirty="0" err="1"/>
              <a:t>yaratabilir</a:t>
            </a:r>
            <a:r>
              <a:rPr lang="en-US" b="1" dirty="0"/>
              <a:t>. Shor </a:t>
            </a:r>
            <a:r>
              <a:rPr lang="en-US" b="1" dirty="0" err="1"/>
              <a:t>ve</a:t>
            </a:r>
            <a:r>
              <a:rPr lang="en-US" b="1" dirty="0"/>
              <a:t> Grover </a:t>
            </a:r>
            <a:r>
              <a:rPr lang="en-US" b="1" dirty="0" err="1"/>
              <a:t>algoritmaları</a:t>
            </a:r>
            <a:r>
              <a:rPr lang="en-US" b="1" dirty="0"/>
              <a:t> </a:t>
            </a:r>
            <a:r>
              <a:rPr lang="en-US" dirty="0" err="1"/>
              <a:t>bunlara</a:t>
            </a:r>
            <a:r>
              <a:rPr lang="en-US" dirty="0"/>
              <a:t> </a:t>
            </a:r>
            <a:r>
              <a:rPr lang="en-US" dirty="0" err="1"/>
              <a:t>örnek</a:t>
            </a:r>
            <a:r>
              <a:rPr lang="en-US" dirty="0"/>
              <a:t> </a:t>
            </a:r>
            <a:r>
              <a:rPr lang="en-US" dirty="0" err="1"/>
              <a:t>verilebilir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BC9BC-151F-881A-5D3E-0003EF33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11266" name="Picture 2" descr="Effect of Shor's and Grover's algorithms on Cryptography Algorithm. |  Download Scientific Diagram">
            <a:extLst>
              <a:ext uri="{FF2B5EF4-FFF2-40B4-BE49-F238E27FC236}">
                <a16:creationId xmlns:a16="http://schemas.microsoft.com/office/drawing/2014/main" id="{351538A0-41E4-1E8B-4061-BE2B0607F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50" y="1825625"/>
            <a:ext cx="4972168" cy="278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over's Algorithm, An Intuitive Look — Quantum Zeitgeist">
            <a:extLst>
              <a:ext uri="{FF2B5EF4-FFF2-40B4-BE49-F238E27FC236}">
                <a16:creationId xmlns:a16="http://schemas.microsoft.com/office/drawing/2014/main" id="{F011EA67-EAED-5A8F-B9AE-D273421E0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534" y="4934749"/>
            <a:ext cx="4614011" cy="146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10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Kuantum</a:t>
            </a:r>
            <a:r>
              <a:rPr lang="en-US" b="1" dirty="0"/>
              <a:t> Blok </a:t>
            </a:r>
            <a:r>
              <a:rPr lang="en-US" b="1" dirty="0" err="1"/>
              <a:t>Zincir</a:t>
            </a:r>
            <a:r>
              <a:rPr lang="tr-TR" b="1" dirty="0"/>
              <a:t>inin Geceleği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264233" cy="457517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dirty="0"/>
              <a:t>Shor </a:t>
            </a:r>
            <a:r>
              <a:rPr lang="en-US" sz="2000" dirty="0" err="1"/>
              <a:t>fonksiyonu</a:t>
            </a:r>
            <a:r>
              <a:rPr lang="tr-TR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adlandırılan</a:t>
            </a:r>
            <a:r>
              <a:rPr lang="en-US" sz="2000" dirty="0"/>
              <a:t> iyi </a:t>
            </a:r>
            <a:r>
              <a:rPr lang="en-US" sz="2000" dirty="0" err="1"/>
              <a:t>bilinen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teorik</a:t>
            </a:r>
            <a:r>
              <a:rPr lang="en-US" sz="2000" dirty="0"/>
              <a:t> </a:t>
            </a:r>
            <a:r>
              <a:rPr lang="en-US" sz="2000" dirty="0" err="1"/>
              <a:t>bilgisayar</a:t>
            </a:r>
            <a:r>
              <a:rPr lang="en-US" sz="2000" dirty="0"/>
              <a:t> </a:t>
            </a:r>
            <a:r>
              <a:rPr lang="en-US" sz="2000" dirty="0" err="1"/>
              <a:t>algoritması</a:t>
            </a:r>
            <a:r>
              <a:rPr lang="en-US" sz="2000" dirty="0"/>
              <a:t>,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kuantum</a:t>
            </a:r>
            <a:r>
              <a:rPr lang="en-US" sz="2000" dirty="0"/>
              <a:t> </a:t>
            </a:r>
            <a:r>
              <a:rPr lang="en-US" sz="2000" dirty="0" err="1"/>
              <a:t>bilgisayar</a:t>
            </a:r>
            <a:r>
              <a:rPr lang="en-US" sz="2000" dirty="0"/>
              <a:t> </a:t>
            </a:r>
            <a:r>
              <a:rPr lang="en-US" sz="2000" dirty="0" err="1"/>
              <a:t>tarafından</a:t>
            </a:r>
            <a:r>
              <a:rPr lang="en-US" sz="2000" dirty="0"/>
              <a:t> </a:t>
            </a:r>
            <a:r>
              <a:rPr lang="en-US" sz="2000" dirty="0" err="1"/>
              <a:t>uygulandığında</a:t>
            </a:r>
            <a:r>
              <a:rPr lang="en-US" sz="2000" dirty="0"/>
              <a:t>, </a:t>
            </a:r>
            <a:r>
              <a:rPr lang="en-US" sz="2000" dirty="0" err="1"/>
              <a:t>eliptik</a:t>
            </a:r>
            <a:r>
              <a:rPr lang="en-US" sz="2000" dirty="0"/>
              <a:t> </a:t>
            </a:r>
            <a:r>
              <a:rPr lang="en-US" sz="2000" dirty="0" err="1"/>
              <a:t>eğri</a:t>
            </a:r>
            <a:r>
              <a:rPr lang="en-US" sz="2000" dirty="0"/>
              <a:t> </a:t>
            </a:r>
            <a:r>
              <a:rPr lang="en-US" sz="2000" dirty="0" err="1"/>
              <a:t>çarpımı</a:t>
            </a:r>
            <a:r>
              <a:rPr lang="en-US" sz="2000" dirty="0"/>
              <a:t> </a:t>
            </a:r>
            <a:r>
              <a:rPr lang="en-US" sz="2000" dirty="0" err="1"/>
              <a:t>tarafından</a:t>
            </a:r>
            <a:r>
              <a:rPr lang="en-US" sz="2000" dirty="0"/>
              <a:t> </a:t>
            </a:r>
            <a:r>
              <a:rPr lang="en-US" sz="2000" dirty="0" err="1"/>
              <a:t>gizlenmiş</a:t>
            </a:r>
            <a:r>
              <a:rPr lang="en-US" sz="2000" dirty="0"/>
              <a:t> </a:t>
            </a:r>
            <a:r>
              <a:rPr lang="en-US" sz="2000" dirty="0" err="1"/>
              <a:t>olan</a:t>
            </a:r>
            <a:r>
              <a:rPr lang="en-US" sz="2000" dirty="0"/>
              <a:t> </a:t>
            </a:r>
            <a:r>
              <a:rPr lang="en-US" sz="2000" b="1" dirty="0" err="1"/>
              <a:t>asal</a:t>
            </a:r>
            <a:r>
              <a:rPr lang="en-US" sz="2000" b="1" dirty="0"/>
              <a:t> </a:t>
            </a:r>
            <a:r>
              <a:rPr lang="en-US" sz="2000" b="1" dirty="0" err="1"/>
              <a:t>faktörleri</a:t>
            </a:r>
            <a:r>
              <a:rPr lang="en-US" sz="2000" b="1" dirty="0"/>
              <a:t> </a:t>
            </a:r>
            <a:r>
              <a:rPr lang="en-US" sz="2000" dirty="0" err="1"/>
              <a:t>çözebilmektedir</a:t>
            </a:r>
            <a:r>
              <a:rPr lang="en-US" sz="2000" dirty="0"/>
              <a:t>. Bu, </a:t>
            </a:r>
            <a:r>
              <a:rPr lang="en-US" sz="2000" dirty="0" err="1"/>
              <a:t>tersine</a:t>
            </a:r>
            <a:r>
              <a:rPr lang="en-US" sz="2000" dirty="0"/>
              <a:t> </a:t>
            </a:r>
            <a:r>
              <a:rPr lang="en-US" sz="2000" dirty="0" err="1"/>
              <a:t>çevrilmesi</a:t>
            </a:r>
            <a:r>
              <a:rPr lang="en-US" sz="2000" dirty="0"/>
              <a:t> </a:t>
            </a:r>
            <a:r>
              <a:rPr lang="en-US" sz="2000" dirty="0" err="1"/>
              <a:t>neredeyse</a:t>
            </a:r>
            <a:r>
              <a:rPr lang="en-US" sz="2000" dirty="0"/>
              <a:t> </a:t>
            </a:r>
            <a:r>
              <a:rPr lang="en-US" sz="2000" dirty="0" err="1"/>
              <a:t>imkansız</a:t>
            </a:r>
            <a:r>
              <a:rPr lang="en-US" sz="2000" dirty="0"/>
              <a:t> </a:t>
            </a:r>
            <a:r>
              <a:rPr lang="en-US" sz="2000" dirty="0" err="1"/>
              <a:t>olan</a:t>
            </a:r>
            <a:r>
              <a:rPr lang="en-US" sz="2000" dirty="0"/>
              <a:t> </a:t>
            </a:r>
            <a:r>
              <a:rPr lang="en-US" sz="2000" b="1" dirty="0"/>
              <a:t>hash </a:t>
            </a:r>
            <a:r>
              <a:rPr lang="en-US" sz="2000" b="1" dirty="0" err="1"/>
              <a:t>algoritması</a:t>
            </a:r>
            <a:r>
              <a:rPr lang="en-US" sz="2000" b="1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kullanılan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çarpma</a:t>
            </a:r>
            <a:r>
              <a:rPr lang="en-US" sz="2000" dirty="0"/>
              <a:t> </a:t>
            </a:r>
            <a:r>
              <a:rPr lang="en-US" sz="2000" dirty="0" err="1"/>
              <a:t>şekli</a:t>
            </a:r>
            <a:r>
              <a:rPr lang="en-US" sz="2000" dirty="0"/>
              <a:t> </a:t>
            </a:r>
            <a:r>
              <a:rPr lang="en-US" sz="2000" dirty="0" err="1"/>
              <a:t>olabilir</a:t>
            </a:r>
            <a:r>
              <a:rPr lang="en-US" sz="2000" dirty="0"/>
              <a:t>.</a:t>
            </a:r>
            <a:endParaRPr lang="tr-TR" sz="2000" dirty="0"/>
          </a:p>
          <a:p>
            <a:pPr algn="just"/>
            <a:r>
              <a:rPr lang="en-US" sz="2000" dirty="0" err="1"/>
              <a:t>Grover'ın</a:t>
            </a:r>
            <a:r>
              <a:rPr lang="en-US" sz="2000" dirty="0"/>
              <a:t> </a:t>
            </a:r>
            <a:r>
              <a:rPr lang="en-US" sz="2000" dirty="0" err="1"/>
              <a:t>algoritmas</a:t>
            </a:r>
            <a:r>
              <a:rPr lang="tr-TR" sz="2000" dirty="0"/>
              <a:t>ı</a:t>
            </a:r>
            <a:r>
              <a:rPr lang="en-US" sz="2000" dirty="0"/>
              <a:t>, </a:t>
            </a:r>
            <a:r>
              <a:rPr lang="en-US" sz="2000" dirty="0" err="1"/>
              <a:t>kuantum</a:t>
            </a:r>
            <a:r>
              <a:rPr lang="en-US" sz="2000" dirty="0"/>
              <a:t> </a:t>
            </a:r>
            <a:r>
              <a:rPr lang="en-US" sz="2000" dirty="0" err="1"/>
              <a:t>arama</a:t>
            </a:r>
            <a:r>
              <a:rPr lang="en-US" sz="2000" dirty="0"/>
              <a:t> </a:t>
            </a:r>
            <a:r>
              <a:rPr lang="en-US" sz="2000" dirty="0" err="1"/>
              <a:t>yeteneklerini</a:t>
            </a:r>
            <a:r>
              <a:rPr lang="en-US" sz="2000" dirty="0"/>
              <a:t> </a:t>
            </a:r>
            <a:r>
              <a:rPr lang="en-US" sz="2000" dirty="0" err="1"/>
              <a:t>kolaylaştırmaya</a:t>
            </a:r>
            <a:r>
              <a:rPr lang="en-US" sz="2000" dirty="0"/>
              <a:t> </a:t>
            </a:r>
            <a:r>
              <a:rPr lang="en-US" sz="2000" dirty="0" err="1"/>
              <a:t>yardımcı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, </a:t>
            </a:r>
            <a:r>
              <a:rPr lang="en-US" sz="2000" dirty="0" err="1"/>
              <a:t>kullanıcıların</a:t>
            </a:r>
            <a:r>
              <a:rPr lang="en-US" sz="2000" dirty="0"/>
              <a:t> </a:t>
            </a:r>
            <a:r>
              <a:rPr lang="en-US" sz="2000" dirty="0" err="1"/>
              <a:t>milyarlarca</a:t>
            </a:r>
            <a:r>
              <a:rPr lang="en-US" sz="2000" dirty="0"/>
              <a:t> </a:t>
            </a:r>
            <a:r>
              <a:rPr lang="en-US" sz="2000" dirty="0" err="1"/>
              <a:t>yapılandırılmamış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noktası</a:t>
            </a:r>
            <a:r>
              <a:rPr lang="en-US" sz="2000" dirty="0"/>
              <a:t> </a:t>
            </a:r>
            <a:r>
              <a:rPr lang="en-US" sz="2000" dirty="0" err="1"/>
              <a:t>arasında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kerede</a:t>
            </a:r>
            <a:r>
              <a:rPr lang="en-US" sz="2000" dirty="0"/>
              <a:t> </a:t>
            </a:r>
            <a:r>
              <a:rPr lang="en-US" sz="2000" dirty="0" err="1"/>
              <a:t>değerleri</a:t>
            </a:r>
            <a:r>
              <a:rPr lang="en-US" sz="2000" dirty="0"/>
              <a:t> </a:t>
            </a:r>
            <a:r>
              <a:rPr lang="en-US" sz="2000" dirty="0" err="1"/>
              <a:t>hızla</a:t>
            </a:r>
            <a:r>
              <a:rPr lang="en-US" sz="2000" dirty="0"/>
              <a:t> </a:t>
            </a:r>
            <a:r>
              <a:rPr lang="en-US" sz="2000" dirty="0" err="1"/>
              <a:t>bulmasını</a:t>
            </a:r>
            <a:r>
              <a:rPr lang="en-US" sz="2000" dirty="0"/>
              <a:t> </a:t>
            </a:r>
            <a:r>
              <a:rPr lang="en-US" sz="2000" dirty="0" err="1"/>
              <a:t>sağlar</a:t>
            </a:r>
            <a:r>
              <a:rPr lang="en-US" sz="2000" dirty="0"/>
              <a:t>. </a:t>
            </a:r>
            <a:r>
              <a:rPr lang="en-US" sz="2000" dirty="0" err="1"/>
              <a:t>Shor'un</a:t>
            </a:r>
            <a:r>
              <a:rPr lang="en-US" sz="2000" dirty="0"/>
              <a:t> </a:t>
            </a:r>
            <a:r>
              <a:rPr lang="en-US" sz="2000" dirty="0" err="1"/>
              <a:t>algoritmasından</a:t>
            </a:r>
            <a:r>
              <a:rPr lang="en-US" sz="2000" dirty="0"/>
              <a:t> </a:t>
            </a:r>
            <a:r>
              <a:rPr lang="en-US" sz="2000" dirty="0" err="1"/>
              <a:t>farklı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, </a:t>
            </a:r>
            <a:r>
              <a:rPr lang="en-US" sz="2000" dirty="0" err="1"/>
              <a:t>Grover'ın</a:t>
            </a:r>
            <a:r>
              <a:rPr lang="en-US" sz="2000" dirty="0"/>
              <a:t> </a:t>
            </a:r>
            <a:r>
              <a:rPr lang="en-US" sz="2000" dirty="0" err="1"/>
              <a:t>algoritması</a:t>
            </a:r>
            <a:r>
              <a:rPr lang="en-US" sz="2000" dirty="0"/>
              <a:t>, </a:t>
            </a:r>
            <a:r>
              <a:rPr lang="en-US" sz="2000" dirty="0" err="1"/>
              <a:t>şifrelemeden</a:t>
            </a:r>
            <a:r>
              <a:rPr lang="en-US" sz="2000" dirty="0"/>
              <a:t> </a:t>
            </a:r>
            <a:r>
              <a:rPr lang="en-US" sz="2000" dirty="0" err="1"/>
              <a:t>ziyade</a:t>
            </a:r>
            <a:r>
              <a:rPr lang="en-US" sz="2000" dirty="0"/>
              <a:t> </a:t>
            </a:r>
            <a:r>
              <a:rPr lang="en-US" sz="2000" b="1" dirty="0" err="1"/>
              <a:t>kriptografik</a:t>
            </a:r>
            <a:r>
              <a:rPr lang="en-US" sz="2000" b="1" dirty="0"/>
              <a:t> hash </a:t>
            </a:r>
            <a:r>
              <a:rPr lang="en-US" sz="2000" b="1" dirty="0" err="1"/>
              <a:t>algoritmaları</a:t>
            </a:r>
            <a:r>
              <a:rPr lang="en-US" sz="2000" b="1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tehdittir</a:t>
            </a:r>
            <a:r>
              <a:rPr lang="tr-TR" sz="2000" dirty="0"/>
              <a:t>.</a:t>
            </a:r>
          </a:p>
          <a:p>
            <a:pPr algn="just"/>
            <a:r>
              <a:rPr lang="en-US" sz="2000" dirty="0"/>
              <a:t>Her </a:t>
            </a:r>
            <a:r>
              <a:rPr lang="en-US" sz="2000" dirty="0" err="1"/>
              <a:t>iki</a:t>
            </a:r>
            <a:r>
              <a:rPr lang="en-US" sz="2000" dirty="0"/>
              <a:t> </a:t>
            </a:r>
            <a:r>
              <a:rPr lang="en-US" sz="2000" dirty="0" err="1"/>
              <a:t>algoritmaya</a:t>
            </a:r>
            <a:r>
              <a:rPr lang="en-US" sz="2000" dirty="0"/>
              <a:t> </a:t>
            </a:r>
            <a:r>
              <a:rPr lang="en-US" sz="2000" dirty="0" err="1"/>
              <a:t>karşı</a:t>
            </a:r>
            <a:r>
              <a:rPr lang="en-US" sz="2000" dirty="0"/>
              <a:t> </a:t>
            </a:r>
            <a:r>
              <a:rPr lang="en-US" sz="2000" dirty="0" err="1"/>
              <a:t>koruma</a:t>
            </a:r>
            <a:r>
              <a:rPr lang="en-US" sz="2000" dirty="0"/>
              <a:t> </a:t>
            </a:r>
            <a:r>
              <a:rPr lang="en-US" sz="2000" dirty="0" err="1"/>
              <a:t>mekanizması</a:t>
            </a:r>
            <a:r>
              <a:rPr lang="en-US" sz="2000" dirty="0"/>
              <a:t> </a:t>
            </a:r>
            <a:r>
              <a:rPr lang="en-US" sz="2000" dirty="0" err="1"/>
              <a:t>geliştiren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çözüm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 </a:t>
            </a:r>
            <a:r>
              <a:rPr lang="en-US" sz="2000" b="1" dirty="0" err="1"/>
              <a:t>Kuantum</a:t>
            </a:r>
            <a:r>
              <a:rPr lang="en-US" sz="2000" b="1" dirty="0"/>
              <a:t> </a:t>
            </a:r>
            <a:r>
              <a:rPr lang="en-US" sz="2000" b="1" dirty="0" err="1"/>
              <a:t>Dirençli</a:t>
            </a:r>
            <a:r>
              <a:rPr lang="en-US" sz="2000" b="1" dirty="0"/>
              <a:t> Defter (QRL - Quantum Resistant Ledger)</a:t>
            </a:r>
            <a:r>
              <a:rPr lang="en-US" sz="2000" dirty="0"/>
              <a:t>’dir. </a:t>
            </a:r>
            <a:endParaRPr lang="tr-TR" sz="2000" dirty="0"/>
          </a:p>
          <a:p>
            <a:pPr algn="just"/>
            <a:r>
              <a:rPr lang="en-US" sz="2000" b="1" dirty="0"/>
              <a:t>QRL</a:t>
            </a:r>
            <a:r>
              <a:rPr lang="en-US" sz="2000" dirty="0"/>
              <a:t>, </a:t>
            </a:r>
            <a:r>
              <a:rPr lang="en-US" sz="2000" dirty="0" err="1"/>
              <a:t>klasik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kuantum</a:t>
            </a:r>
            <a:r>
              <a:rPr lang="en-US" sz="2000" dirty="0"/>
              <a:t> </a:t>
            </a:r>
            <a:r>
              <a:rPr lang="en-US" sz="2000" dirty="0" err="1"/>
              <a:t>hesaplama</a:t>
            </a:r>
            <a:r>
              <a:rPr lang="en-US" sz="2000" dirty="0"/>
              <a:t> </a:t>
            </a:r>
            <a:r>
              <a:rPr lang="en-US" sz="2000" b="1" dirty="0" err="1"/>
              <a:t>saldırılarına</a:t>
            </a:r>
            <a:r>
              <a:rPr lang="en-US" sz="2000" b="1" dirty="0"/>
              <a:t> </a:t>
            </a:r>
            <a:r>
              <a:rPr lang="en-US" sz="2000" b="1" dirty="0" err="1"/>
              <a:t>dayanıklı</a:t>
            </a:r>
            <a:r>
              <a:rPr lang="en-US" sz="2000" dirty="0"/>
              <a:t>, </a:t>
            </a:r>
            <a:r>
              <a:rPr lang="en-US" sz="2000" b="1" dirty="0"/>
              <a:t>hash </a:t>
            </a:r>
            <a:r>
              <a:rPr lang="en-US" sz="2000" b="1" dirty="0" err="1"/>
              <a:t>algoritma</a:t>
            </a:r>
            <a:r>
              <a:rPr lang="en-US" sz="2000" b="1" dirty="0"/>
              <a:t> </a:t>
            </a:r>
            <a:r>
              <a:rPr lang="en-US" sz="2000" b="1" dirty="0" err="1"/>
              <a:t>tabanlı</a:t>
            </a:r>
            <a:r>
              <a:rPr lang="en-US" sz="2000" b="1" dirty="0"/>
              <a:t> </a:t>
            </a:r>
            <a:r>
              <a:rPr lang="en-US" sz="2000" dirty="0" err="1"/>
              <a:t>dijital</a:t>
            </a:r>
            <a:r>
              <a:rPr lang="en-US" sz="2000" dirty="0"/>
              <a:t> </a:t>
            </a:r>
            <a:r>
              <a:rPr lang="en-US" sz="2000" dirty="0" err="1"/>
              <a:t>imzalar</a:t>
            </a:r>
            <a:r>
              <a:rPr lang="en-US" sz="2000" dirty="0"/>
              <a:t> </a:t>
            </a:r>
            <a:r>
              <a:rPr lang="en-US" sz="2000" dirty="0" err="1"/>
              <a:t>kullanan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b="1" dirty="0" err="1"/>
              <a:t>kripto</a:t>
            </a:r>
            <a:r>
              <a:rPr lang="en-US" sz="2000" b="1" dirty="0"/>
              <a:t> para </a:t>
            </a:r>
            <a:r>
              <a:rPr lang="en-US" sz="2000" b="1" dirty="0" err="1"/>
              <a:t>birimi</a:t>
            </a:r>
            <a:r>
              <a:rPr lang="en-US" sz="2000" b="1" dirty="0"/>
              <a:t> </a:t>
            </a:r>
            <a:r>
              <a:rPr lang="en-US" sz="2000" dirty="0"/>
              <a:t>defter </a:t>
            </a:r>
            <a:r>
              <a:rPr lang="en-US" sz="2000" dirty="0" err="1"/>
              <a:t>tasarımıdır</a:t>
            </a:r>
            <a:r>
              <a:rPr lang="en-US" sz="2000" dirty="0"/>
              <a:t>.</a:t>
            </a:r>
            <a:endParaRPr lang="tr-TR" sz="2000" dirty="0"/>
          </a:p>
          <a:p>
            <a:pPr algn="just"/>
            <a:r>
              <a:rPr lang="tr-TR" sz="2000" dirty="0"/>
              <a:t>Bitcoin, Ethereum, </a:t>
            </a:r>
            <a:r>
              <a:rPr lang="tr-TR" sz="2000" b="1" dirty="0"/>
              <a:t>XRP (Ripple)</a:t>
            </a:r>
            <a:r>
              <a:rPr lang="tr-TR" sz="2000" dirty="0"/>
              <a:t>’ın alt yapısını kuantum teknolojilerine uyarlama aşamasındalar.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BC9BC-151F-881A-5D3E-0003EF33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14340" name="Picture 4" descr="How to Mine Quantum Resistant Ledger (QRL): Complete Beginner's Guide | by  Hero Miners | Medium">
            <a:extLst>
              <a:ext uri="{FF2B5EF4-FFF2-40B4-BE49-F238E27FC236}">
                <a16:creationId xmlns:a16="http://schemas.microsoft.com/office/drawing/2014/main" id="{4DE330C0-89EF-3C80-0E64-DD1271978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203" y="1825624"/>
            <a:ext cx="3759397" cy="143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7DEBE-F78F-52D9-B500-61F007F5F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036" y="3873771"/>
            <a:ext cx="3826779" cy="182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7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A5693E-6E9F-BF35-D0F6-E041C9A4C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13314" name="Picture 2" descr="Meryem Sakin on LinkedIn: Researchers demonstrate the power of quantum  computing in drug design">
            <a:extLst>
              <a:ext uri="{FF2B5EF4-FFF2-40B4-BE49-F238E27FC236}">
                <a16:creationId xmlns:a16="http://schemas.microsoft.com/office/drawing/2014/main" id="{3916993C-EC14-5032-283A-34B9A0901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49" y="124428"/>
            <a:ext cx="6609144" cy="660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E7B4D-A58A-1DCC-F6A8-ACA423A4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460" y="2766218"/>
            <a:ext cx="3221089" cy="1325563"/>
          </a:xfrm>
        </p:spPr>
        <p:txBody>
          <a:bodyPr>
            <a:normAutofit/>
          </a:bodyPr>
          <a:lstStyle/>
          <a:p>
            <a:r>
              <a:rPr lang="tr-TR" sz="4000" b="1" dirty="0"/>
              <a:t>Teşekkürler...</a:t>
            </a:r>
            <a:endParaRPr lang="en-US" sz="4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8BD401-1092-7531-12F3-8A9B3BB3495A}"/>
              </a:ext>
            </a:extLst>
          </p:cNvPr>
          <p:cNvSpPr txBox="1">
            <a:spLocks/>
          </p:cNvSpPr>
          <p:nvPr/>
        </p:nvSpPr>
        <p:spPr>
          <a:xfrm>
            <a:off x="9119778" y="5854503"/>
            <a:ext cx="2762019" cy="642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000" b="1" dirty="0"/>
              <a:t>sgenc@kastamonu.edu.tr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67437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FC4D-5BF9-C7CA-B130-2BE7F773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Ajanda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84031-8775-97B7-BD29-A31CBE728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200" b="1" dirty="0"/>
              <a:t>Blok Zincir (</a:t>
            </a:r>
            <a:r>
              <a:rPr lang="tr-TR" sz="3200" b="1" dirty="0">
                <a:solidFill>
                  <a:srgbClr val="FF0000"/>
                </a:solidFill>
              </a:rPr>
              <a:t>Blockchain</a:t>
            </a:r>
            <a:r>
              <a:rPr lang="tr-TR" sz="3200" b="1" dirty="0"/>
              <a:t>)</a:t>
            </a:r>
          </a:p>
          <a:p>
            <a:r>
              <a:rPr lang="en-US" sz="3200" b="1" dirty="0" err="1"/>
              <a:t>Kuantum</a:t>
            </a:r>
            <a:r>
              <a:rPr lang="en-US" sz="3200" b="1" dirty="0"/>
              <a:t> </a:t>
            </a:r>
            <a:r>
              <a:rPr lang="en-US" sz="3200" b="1" dirty="0" err="1"/>
              <a:t>Hesaplama</a:t>
            </a:r>
            <a:r>
              <a:rPr lang="en-US" sz="3200" b="1" dirty="0"/>
              <a:t> </a:t>
            </a:r>
            <a:r>
              <a:rPr lang="en-US" sz="3200" b="1" dirty="0" err="1"/>
              <a:t>ve</a:t>
            </a:r>
            <a:r>
              <a:rPr lang="en-US" sz="3200" b="1" dirty="0"/>
              <a:t> </a:t>
            </a:r>
            <a:r>
              <a:rPr lang="en-US" sz="3200" b="1" dirty="0" err="1"/>
              <a:t>Kuantum</a:t>
            </a:r>
            <a:r>
              <a:rPr lang="en-US" sz="3200" b="1" dirty="0"/>
              <a:t> </a:t>
            </a:r>
            <a:r>
              <a:rPr lang="en-US" sz="3200" b="1" dirty="0" err="1"/>
              <a:t>Bilgisayarlar</a:t>
            </a:r>
            <a:r>
              <a:rPr lang="en-US" sz="3200" b="1" dirty="0"/>
              <a:t> </a:t>
            </a:r>
            <a:endParaRPr lang="tr-TR" sz="3200" b="1" dirty="0"/>
          </a:p>
          <a:p>
            <a:r>
              <a:rPr lang="en-US" sz="3200" b="1" dirty="0" err="1"/>
              <a:t>Kuantum</a:t>
            </a:r>
            <a:r>
              <a:rPr lang="en-US" sz="3200" b="1" dirty="0"/>
              <a:t> Blok </a:t>
            </a:r>
            <a:r>
              <a:rPr lang="en-US" sz="3200" b="1" dirty="0" err="1"/>
              <a:t>Zinciri</a:t>
            </a:r>
            <a:r>
              <a:rPr lang="en-US" sz="3200" b="1" dirty="0"/>
              <a:t> </a:t>
            </a:r>
            <a:r>
              <a:rPr lang="tr-TR" sz="3200" b="1" dirty="0"/>
              <a:t>(</a:t>
            </a:r>
            <a:r>
              <a:rPr lang="en-US" sz="3200" b="1" dirty="0">
                <a:solidFill>
                  <a:srgbClr val="FF0000"/>
                </a:solidFill>
              </a:rPr>
              <a:t>Quantum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Blockchain</a:t>
            </a:r>
            <a:r>
              <a:rPr lang="tr-TR" sz="3200" b="1" dirty="0"/>
              <a:t>)</a:t>
            </a:r>
          </a:p>
          <a:p>
            <a:pPr lvl="1"/>
            <a:r>
              <a:rPr lang="en-US" sz="2800" b="1" dirty="0" err="1"/>
              <a:t>Kuantum</a:t>
            </a:r>
            <a:r>
              <a:rPr lang="en-US" sz="2800" b="1" dirty="0"/>
              <a:t> Blok </a:t>
            </a:r>
            <a:r>
              <a:rPr lang="en-US" sz="2800" b="1" dirty="0" err="1"/>
              <a:t>Zinciri</a:t>
            </a:r>
            <a:r>
              <a:rPr lang="tr-TR" sz="2800" b="1" dirty="0"/>
              <a:t>nin Yapısı</a:t>
            </a:r>
          </a:p>
          <a:p>
            <a:pPr lvl="1"/>
            <a:r>
              <a:rPr lang="tr-TR" sz="2800" b="1" dirty="0"/>
              <a:t>Kuantum Blok Zincir Vs. Blok Zincir</a:t>
            </a:r>
          </a:p>
          <a:p>
            <a:pPr lvl="1"/>
            <a:r>
              <a:rPr lang="en-US" sz="2800" b="1" dirty="0" err="1"/>
              <a:t>Kuantum</a:t>
            </a:r>
            <a:r>
              <a:rPr lang="en-US" sz="2800" b="1" dirty="0"/>
              <a:t> Blok </a:t>
            </a:r>
            <a:r>
              <a:rPr lang="en-US" sz="2800" b="1" dirty="0" err="1"/>
              <a:t>Zincir</a:t>
            </a:r>
            <a:r>
              <a:rPr lang="tr-TR" sz="2800" b="1" dirty="0"/>
              <a:t>inin Geceleği</a:t>
            </a:r>
          </a:p>
          <a:p>
            <a:pPr marL="0" indent="0">
              <a:buNone/>
            </a:pPr>
            <a:endParaRPr lang="tr-TR" sz="3200" b="1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1D5D7-7E9E-D41D-05F1-9379164D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5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F6F-946C-365E-D33B-941007450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Ajanda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7298-F6F2-B693-A68C-AA9045E50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6558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tr-TR" dirty="0"/>
              <a:t>D</a:t>
            </a:r>
            <a:r>
              <a:rPr lang="en-US" dirty="0" err="1"/>
              <a:t>ijital</a:t>
            </a:r>
            <a:r>
              <a:rPr lang="en-US" dirty="0"/>
              <a:t> </a:t>
            </a:r>
            <a:r>
              <a:rPr lang="en-US" dirty="0" err="1"/>
              <a:t>dünyamızın</a:t>
            </a:r>
            <a:r>
              <a:rPr lang="en-US" dirty="0"/>
              <a:t> </a:t>
            </a:r>
            <a:r>
              <a:rPr lang="en-US" dirty="0" err="1"/>
              <a:t>geleceğini</a:t>
            </a:r>
            <a:r>
              <a:rPr lang="en-US" dirty="0"/>
              <a:t> </a:t>
            </a:r>
            <a:r>
              <a:rPr lang="en-US" dirty="0" err="1"/>
              <a:t>şekillendiren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teknolojik</a:t>
            </a:r>
            <a:r>
              <a:rPr lang="en-US" dirty="0"/>
              <a:t> </a:t>
            </a:r>
            <a:r>
              <a:rPr lang="tr-TR" dirty="0"/>
              <a:t>devrim</a:t>
            </a:r>
            <a:r>
              <a:rPr lang="en-US" dirty="0"/>
              <a:t>: </a:t>
            </a:r>
            <a:r>
              <a:rPr lang="en-US" b="1" dirty="0" err="1"/>
              <a:t>Kuantum</a:t>
            </a:r>
            <a:r>
              <a:rPr lang="en-US" b="1" dirty="0"/>
              <a:t> Blok </a:t>
            </a:r>
            <a:r>
              <a:rPr lang="en-US" b="1" dirty="0" err="1"/>
              <a:t>Zinciri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/>
              <a:t>Bilgi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iletişim</a:t>
            </a:r>
            <a:r>
              <a:rPr lang="en-US" dirty="0"/>
              <a:t> </a:t>
            </a:r>
            <a:r>
              <a:rPr lang="en-US" dirty="0" err="1"/>
              <a:t>teknolojilerindeki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ilerlemeler</a:t>
            </a:r>
            <a:r>
              <a:rPr lang="en-US" dirty="0"/>
              <a:t>, </a:t>
            </a:r>
            <a:r>
              <a:rPr lang="en-US" dirty="0" err="1"/>
              <a:t>günümüzde</a:t>
            </a:r>
            <a:r>
              <a:rPr lang="en-US" dirty="0"/>
              <a:t>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yapma</a:t>
            </a:r>
            <a:r>
              <a:rPr lang="en-US" dirty="0"/>
              <a:t> </a:t>
            </a:r>
            <a:r>
              <a:rPr lang="en-US" dirty="0" err="1"/>
              <a:t>biçimimizi</a:t>
            </a:r>
            <a:r>
              <a:rPr lang="en-US" dirty="0"/>
              <a:t> </a:t>
            </a:r>
            <a:r>
              <a:rPr lang="en-US" dirty="0" err="1"/>
              <a:t>kökten</a:t>
            </a:r>
            <a:r>
              <a:rPr lang="en-US" dirty="0"/>
              <a:t> </a:t>
            </a:r>
            <a:r>
              <a:rPr lang="en-US" dirty="0" err="1"/>
              <a:t>değiştiriyor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değişimin</a:t>
            </a:r>
            <a:r>
              <a:rPr lang="en-US" dirty="0"/>
              <a:t> </a:t>
            </a:r>
            <a:r>
              <a:rPr lang="en-US" dirty="0" err="1"/>
              <a:t>merkezinde</a:t>
            </a:r>
            <a:r>
              <a:rPr lang="en-US" dirty="0"/>
              <a:t> </a:t>
            </a:r>
            <a:r>
              <a:rPr lang="en-US" b="1" dirty="0"/>
              <a:t>blockchain </a:t>
            </a:r>
            <a:r>
              <a:rPr lang="en-US" b="1" dirty="0" err="1"/>
              <a:t>teknolojisi</a:t>
            </a:r>
            <a:r>
              <a:rPr lang="en-US" b="1" dirty="0"/>
              <a:t> </a:t>
            </a:r>
            <a:r>
              <a:rPr lang="en-US" dirty="0"/>
              <a:t>var. </a:t>
            </a:r>
            <a:endParaRPr lang="tr-TR" dirty="0"/>
          </a:p>
          <a:p>
            <a:pPr algn="just"/>
            <a:r>
              <a:rPr lang="en-US" dirty="0" err="1"/>
              <a:t>İşte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noktada</a:t>
            </a:r>
            <a:r>
              <a:rPr lang="en-US" dirty="0"/>
              <a:t>,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bilgisayarlar</a:t>
            </a:r>
            <a:r>
              <a:rPr lang="en-US" dirty="0" err="1"/>
              <a:t>ının</a:t>
            </a:r>
            <a:r>
              <a:rPr lang="en-US" dirty="0"/>
              <a:t> </a:t>
            </a:r>
            <a:r>
              <a:rPr lang="en-US" dirty="0" err="1"/>
              <a:t>sahneye</a:t>
            </a:r>
            <a:r>
              <a:rPr lang="en-US" dirty="0"/>
              <a:t> </a:t>
            </a:r>
            <a:r>
              <a:rPr lang="en-US" dirty="0" err="1"/>
              <a:t>çıkmasıyla</a:t>
            </a:r>
            <a:r>
              <a:rPr lang="en-US" dirty="0"/>
              <a:t> yeni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dönem</a:t>
            </a:r>
            <a:r>
              <a:rPr lang="en-US" dirty="0"/>
              <a:t> </a:t>
            </a:r>
            <a:r>
              <a:rPr lang="tr-TR" dirty="0"/>
              <a:t>başladı</a:t>
            </a:r>
            <a:r>
              <a:rPr lang="en-US" dirty="0"/>
              <a:t>.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bilgisayarlar</a:t>
            </a:r>
            <a:r>
              <a:rPr lang="en-US" dirty="0"/>
              <a:t>, </a:t>
            </a:r>
            <a:r>
              <a:rPr lang="en-US" dirty="0" err="1"/>
              <a:t>klasik</a:t>
            </a:r>
            <a:r>
              <a:rPr lang="en-US" dirty="0"/>
              <a:t> </a:t>
            </a:r>
            <a:r>
              <a:rPr lang="en-US" dirty="0" err="1"/>
              <a:t>bilgisayarların</a:t>
            </a:r>
            <a:r>
              <a:rPr lang="en-US" dirty="0"/>
              <a:t> </a:t>
            </a:r>
            <a:r>
              <a:rPr lang="en-US" dirty="0" err="1"/>
              <a:t>çözemediği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matematiksel</a:t>
            </a:r>
            <a:r>
              <a:rPr lang="en-US" dirty="0"/>
              <a:t> </a:t>
            </a:r>
            <a:r>
              <a:rPr lang="en-US" dirty="0" err="1"/>
              <a:t>problemleri</a:t>
            </a:r>
            <a:r>
              <a:rPr lang="en-US" dirty="0"/>
              <a:t> </a:t>
            </a:r>
            <a:r>
              <a:rPr lang="en-US" b="1" dirty="0" err="1"/>
              <a:t>anında</a:t>
            </a:r>
            <a:r>
              <a:rPr lang="en-US" b="1" dirty="0"/>
              <a:t> </a:t>
            </a:r>
            <a:r>
              <a:rPr lang="en-US" b="1" dirty="0" err="1"/>
              <a:t>çözebilme</a:t>
            </a:r>
            <a:r>
              <a:rPr lang="en-US" b="1" dirty="0"/>
              <a:t> </a:t>
            </a:r>
            <a:r>
              <a:rPr lang="en-US" b="1" dirty="0" err="1"/>
              <a:t>potansiyeline</a:t>
            </a:r>
            <a:r>
              <a:rPr lang="en-US" b="1" dirty="0"/>
              <a:t> </a:t>
            </a:r>
            <a:r>
              <a:rPr lang="en-US" dirty="0" err="1"/>
              <a:t>sahiptirler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tr-TR" dirty="0"/>
              <a:t>Kuantum hesaplamanın m</a:t>
            </a:r>
            <a:r>
              <a:rPr lang="en-US" dirty="0" err="1"/>
              <a:t>evcut</a:t>
            </a:r>
            <a:r>
              <a:rPr lang="en-US" dirty="0"/>
              <a:t> blockchain </a:t>
            </a:r>
            <a:r>
              <a:rPr lang="en-US" dirty="0" err="1"/>
              <a:t>teknolojilerinin</a:t>
            </a:r>
            <a:r>
              <a:rPr lang="en-US" dirty="0"/>
              <a:t> </a:t>
            </a:r>
            <a:r>
              <a:rPr lang="en-US" dirty="0" err="1"/>
              <a:t>güvenliğini</a:t>
            </a:r>
            <a:r>
              <a:rPr lang="en-US" dirty="0"/>
              <a:t> </a:t>
            </a:r>
            <a:r>
              <a:rPr lang="en-US" dirty="0" err="1"/>
              <a:t>tehdit</a:t>
            </a:r>
            <a:r>
              <a:rPr lang="en-US" dirty="0"/>
              <a:t> </a:t>
            </a:r>
            <a:r>
              <a:rPr lang="tr-TR" dirty="0"/>
              <a:t>edip etmediğini, artılarını ve eksilerini tartışacağız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82196-CA50-DC68-3C9E-3B23A251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5" name="Picture 2" descr="What is Blockchain Development?">
            <a:extLst>
              <a:ext uri="{FF2B5EF4-FFF2-40B4-BE49-F238E27FC236}">
                <a16:creationId xmlns:a16="http://schemas.microsoft.com/office/drawing/2014/main" id="{9DB8CDF9-9526-5495-A0A8-2C119B4A2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69" y="2282971"/>
            <a:ext cx="4330772" cy="288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19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F17D-6C63-6370-BA23-97AA444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Blok Zincir (</a:t>
            </a:r>
            <a:r>
              <a:rPr lang="tr-TR" b="1" dirty="0">
                <a:solidFill>
                  <a:srgbClr val="FF0000"/>
                </a:solidFill>
              </a:rPr>
              <a:t>Blockchain</a:t>
            </a:r>
            <a:r>
              <a:rPr lang="tr-TR" b="1" dirty="0"/>
              <a:t>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2E347-D47D-A145-BB7C-806B46C84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7379" cy="435133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Bir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ağında</a:t>
            </a:r>
            <a:r>
              <a:rPr lang="en-US" dirty="0"/>
              <a:t> </a:t>
            </a:r>
            <a:r>
              <a:rPr lang="en-US" dirty="0" err="1"/>
              <a:t>maddi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maddi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işlemlerin</a:t>
            </a:r>
            <a:r>
              <a:rPr lang="en-US" dirty="0"/>
              <a:t> </a:t>
            </a:r>
            <a:r>
              <a:rPr lang="en-US" dirty="0" err="1"/>
              <a:t>kaydedilmesi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varlıkların</a:t>
            </a:r>
            <a:r>
              <a:rPr lang="en-US" dirty="0"/>
              <a:t> </a:t>
            </a:r>
            <a:r>
              <a:rPr lang="en-US" dirty="0" err="1"/>
              <a:t>izlenmesi</a:t>
            </a:r>
            <a:r>
              <a:rPr lang="en-US" dirty="0"/>
              <a:t> </a:t>
            </a:r>
            <a:r>
              <a:rPr lang="en-US" dirty="0" err="1"/>
              <a:t>sürecini</a:t>
            </a:r>
            <a:r>
              <a:rPr lang="en-US" dirty="0"/>
              <a:t> </a:t>
            </a:r>
            <a:r>
              <a:rPr lang="en-US" dirty="0" err="1"/>
              <a:t>kolaylaştıran</a:t>
            </a:r>
            <a:r>
              <a:rPr lang="en-US" dirty="0"/>
              <a:t> </a:t>
            </a:r>
            <a:r>
              <a:rPr lang="en-US" b="1" dirty="0" err="1"/>
              <a:t>dağıtılmış</a:t>
            </a:r>
            <a:r>
              <a:rPr lang="en-US" b="1" dirty="0"/>
              <a:t> </a:t>
            </a:r>
            <a:r>
              <a:rPr lang="en-US" b="1" dirty="0" err="1"/>
              <a:t>değişmez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hesap</a:t>
            </a:r>
            <a:r>
              <a:rPr lang="en-US" b="1" dirty="0"/>
              <a:t> </a:t>
            </a:r>
            <a:r>
              <a:rPr lang="en-US" b="1" dirty="0" err="1"/>
              <a:t>defteri</a:t>
            </a:r>
            <a:r>
              <a:rPr lang="en-US" dirty="0" err="1"/>
              <a:t>dir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 err="1"/>
              <a:t>Neredeyse</a:t>
            </a:r>
            <a:r>
              <a:rPr lang="en-US" dirty="0"/>
              <a:t> </a:t>
            </a:r>
            <a:r>
              <a:rPr lang="en-US" dirty="0" err="1"/>
              <a:t>değeri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her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</a:t>
            </a:r>
            <a:r>
              <a:rPr lang="en-US" dirty="0"/>
              <a:t> </a:t>
            </a:r>
            <a:r>
              <a:rPr lang="en-US" dirty="0" err="1"/>
              <a:t>ağında</a:t>
            </a:r>
            <a:r>
              <a:rPr lang="en-US" dirty="0"/>
              <a:t> </a:t>
            </a:r>
            <a:r>
              <a:rPr lang="en-US" dirty="0" err="1"/>
              <a:t>izlenebilir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alınıp</a:t>
            </a:r>
            <a:r>
              <a:rPr lang="en-US" dirty="0"/>
              <a:t> </a:t>
            </a:r>
            <a:r>
              <a:rPr lang="en-US" dirty="0" err="1"/>
              <a:t>satılabilir</a:t>
            </a:r>
            <a:r>
              <a:rPr lang="tr-TR" dirty="0"/>
              <a:t>.</a:t>
            </a:r>
          </a:p>
          <a:p>
            <a:pPr algn="just"/>
            <a:r>
              <a:rPr lang="tr-TR" dirty="0"/>
              <a:t>R</a:t>
            </a:r>
            <a:r>
              <a:rPr lang="en-US" dirty="0" err="1"/>
              <a:t>iskleri</a:t>
            </a:r>
            <a:r>
              <a:rPr lang="en-US" dirty="0"/>
              <a:t> </a:t>
            </a:r>
            <a:r>
              <a:rPr lang="en-US" dirty="0" err="1"/>
              <a:t>azaltır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herkes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maliyetleri</a:t>
            </a:r>
            <a:r>
              <a:rPr lang="en-US" dirty="0"/>
              <a:t> </a:t>
            </a:r>
            <a:r>
              <a:rPr lang="en-US" dirty="0" err="1"/>
              <a:t>düşürür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tr-TR" b="1" dirty="0"/>
              <a:t>Yapısı: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tabanı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tablo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da </a:t>
            </a:r>
            <a:r>
              <a:rPr lang="en-US" dirty="0" err="1"/>
              <a:t>bilinmektedir</a:t>
            </a:r>
            <a:r>
              <a:rPr lang="en-US" dirty="0"/>
              <a:t>.</a:t>
            </a:r>
            <a:r>
              <a:rPr lang="tr-TR" dirty="0"/>
              <a:t> Sadece bilgi eklenebilir, silinemez veya değiştirilemez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tr-TR" dirty="0"/>
              <a:t>B</a:t>
            </a:r>
            <a:r>
              <a:rPr lang="en-US" dirty="0" err="1"/>
              <a:t>lok</a:t>
            </a:r>
            <a:r>
              <a:rPr lang="en-US" dirty="0"/>
              <a:t> </a:t>
            </a:r>
            <a:r>
              <a:rPr lang="en-US" dirty="0" err="1"/>
              <a:t>zincir</a:t>
            </a:r>
            <a:r>
              <a:rPr lang="en-US" dirty="0"/>
              <a:t> </a:t>
            </a:r>
            <a:r>
              <a:rPr lang="en-US" dirty="0" err="1"/>
              <a:t>yapısı</a:t>
            </a:r>
            <a:r>
              <a:rPr lang="tr-TR" dirty="0"/>
              <a:t>: </a:t>
            </a:r>
            <a:r>
              <a:rPr lang="en-US" b="1" dirty="0"/>
              <a:t>Blok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adlandırılan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girişi</a:t>
            </a:r>
            <a:r>
              <a:rPr lang="en-US" dirty="0"/>
              <a:t> son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girişine</a:t>
            </a:r>
            <a:r>
              <a:rPr lang="en-US" dirty="0"/>
              <a:t> </a:t>
            </a:r>
            <a:r>
              <a:rPr lang="en-US" b="1" dirty="0" err="1"/>
              <a:t>kriptografik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bağlanmaktadır</a:t>
            </a:r>
            <a:r>
              <a:rPr lang="en-US" dirty="0"/>
              <a:t>. Her yeni </a:t>
            </a:r>
            <a:r>
              <a:rPr lang="en-US" dirty="0" err="1"/>
              <a:t>giriş</a:t>
            </a:r>
            <a:r>
              <a:rPr lang="en-US" dirty="0"/>
              <a:t>, </a:t>
            </a:r>
            <a:r>
              <a:rPr lang="en-US" dirty="0" err="1"/>
              <a:t>sonuncunun</a:t>
            </a:r>
            <a:r>
              <a:rPr lang="en-US" dirty="0"/>
              <a:t> </a:t>
            </a:r>
            <a:r>
              <a:rPr lang="en-US" b="1" dirty="0"/>
              <a:t>hash </a:t>
            </a:r>
            <a:r>
              <a:rPr lang="en-US" b="1" dirty="0" err="1"/>
              <a:t>algoritmaları</a:t>
            </a:r>
            <a:r>
              <a:rPr lang="en-US" dirty="0" err="1"/>
              <a:t>yla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tür</a:t>
            </a:r>
            <a:r>
              <a:rPr lang="en-US" dirty="0"/>
              <a:t> </a:t>
            </a:r>
            <a:r>
              <a:rPr lang="en-US" b="1" dirty="0" err="1"/>
              <a:t>dijital</a:t>
            </a:r>
            <a:r>
              <a:rPr lang="en-US" b="1" dirty="0"/>
              <a:t> </a:t>
            </a:r>
            <a:r>
              <a:rPr lang="en-US" b="1" dirty="0" err="1"/>
              <a:t>parmak</a:t>
            </a:r>
            <a:r>
              <a:rPr lang="en-US" b="1" dirty="0"/>
              <a:t> </a:t>
            </a:r>
            <a:r>
              <a:rPr lang="en-US" b="1" dirty="0" err="1"/>
              <a:t>izi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içermektedir</a:t>
            </a:r>
            <a:r>
              <a:rPr lang="en-US" dirty="0"/>
              <a:t>. </a:t>
            </a:r>
            <a:r>
              <a:rPr lang="tr-TR" dirty="0"/>
              <a:t> </a:t>
            </a:r>
          </a:p>
          <a:p>
            <a:pPr algn="just"/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F5424-0F2A-7E7D-7E31-83FE1ACB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B6D4F3-7C40-77F3-7675-8D371D289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579" y="785907"/>
            <a:ext cx="56007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5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Blok Zincir (</a:t>
            </a:r>
            <a:r>
              <a:rPr lang="tr-TR" b="1" dirty="0">
                <a:solidFill>
                  <a:srgbClr val="FF0000"/>
                </a:solidFill>
              </a:rPr>
              <a:t>Blockchain</a:t>
            </a:r>
            <a:r>
              <a:rPr lang="tr-TR" b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4231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Blok </a:t>
            </a:r>
            <a:r>
              <a:rPr lang="en-US" sz="2000" b="1" dirty="0" err="1"/>
              <a:t>zinciri</a:t>
            </a:r>
            <a:r>
              <a:rPr lang="en-US" sz="2000" b="1" dirty="0"/>
              <a:t> </a:t>
            </a:r>
            <a:r>
              <a:rPr lang="en-US" sz="2000" b="1" dirty="0" err="1"/>
              <a:t>düğümler</a:t>
            </a:r>
            <a:r>
              <a:rPr lang="en-US" sz="2000" dirty="0"/>
              <a:t>, </a:t>
            </a:r>
            <a:r>
              <a:rPr lang="en-US" sz="2000" dirty="0" err="1"/>
              <a:t>bir</a:t>
            </a:r>
            <a:r>
              <a:rPr lang="en-US" sz="2000" dirty="0"/>
              <a:t> dizi </a:t>
            </a:r>
            <a:r>
              <a:rPr lang="en-US" sz="2000" dirty="0" err="1"/>
              <a:t>dağıtılmış</a:t>
            </a:r>
            <a:r>
              <a:rPr lang="en-US" sz="2000" dirty="0"/>
              <a:t> </a:t>
            </a:r>
            <a:r>
              <a:rPr lang="en-US" sz="2000" dirty="0" err="1"/>
              <a:t>bilgisayar</a:t>
            </a:r>
            <a:r>
              <a:rPr lang="en-US" sz="2000" dirty="0"/>
              <a:t> </a:t>
            </a:r>
            <a:r>
              <a:rPr lang="en-US" sz="2000" dirty="0" err="1"/>
              <a:t>tarafından</a:t>
            </a:r>
            <a:r>
              <a:rPr lang="en-US" sz="2000" dirty="0"/>
              <a:t> </a:t>
            </a:r>
            <a:r>
              <a:rPr lang="en-US" sz="2000" dirty="0" err="1"/>
              <a:t>doğrulanır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sonrasında</a:t>
            </a:r>
            <a:r>
              <a:rPr lang="en-US" sz="2000" dirty="0"/>
              <a:t> </a:t>
            </a:r>
            <a:r>
              <a:rPr lang="en-US" sz="2000" dirty="0" err="1"/>
              <a:t>etkin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şekilde</a:t>
            </a:r>
            <a:r>
              <a:rPr lang="en-US" sz="2000" dirty="0"/>
              <a:t> </a:t>
            </a:r>
            <a:r>
              <a:rPr lang="en-US" sz="2000" dirty="0" err="1"/>
              <a:t>değiştirilemeyen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b="1" dirty="0" err="1"/>
              <a:t>bilgi</a:t>
            </a:r>
            <a:r>
              <a:rPr lang="en-US" sz="2000" b="1" dirty="0"/>
              <a:t> </a:t>
            </a:r>
            <a:r>
              <a:rPr lang="en-US" sz="2000" b="1" dirty="0" err="1"/>
              <a:t>defteri</a:t>
            </a:r>
            <a:r>
              <a:rPr lang="en-US" sz="2000" b="1" dirty="0"/>
              <a:t> </a:t>
            </a:r>
            <a:r>
              <a:rPr lang="en-US" sz="2000" dirty="0" err="1"/>
              <a:t>haline</a:t>
            </a:r>
            <a:r>
              <a:rPr lang="en-US" sz="2000" dirty="0"/>
              <a:t> </a:t>
            </a:r>
            <a:r>
              <a:rPr lang="en-US" sz="2000" dirty="0" err="1"/>
              <a:t>getirilir</a:t>
            </a:r>
            <a:r>
              <a:rPr lang="en-US" sz="2000" dirty="0"/>
              <a:t>. </a:t>
            </a:r>
            <a:endParaRPr lang="tr-TR" sz="2000" dirty="0"/>
          </a:p>
          <a:p>
            <a:pPr algn="just"/>
            <a:r>
              <a:rPr lang="en-US" sz="2000" dirty="0"/>
              <a:t>Bu defter, </a:t>
            </a:r>
            <a:r>
              <a:rPr lang="en-US" sz="2000" b="1" dirty="0" err="1"/>
              <a:t>kriptografiyi</a:t>
            </a:r>
            <a:r>
              <a:rPr lang="en-US" sz="2000" dirty="0"/>
              <a:t> </a:t>
            </a:r>
            <a:r>
              <a:rPr lang="en-US" sz="2000" dirty="0" err="1"/>
              <a:t>kullanan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dizi </a:t>
            </a:r>
            <a:r>
              <a:rPr lang="en-US" sz="2000" b="1" dirty="0" err="1"/>
              <a:t>dağıtılmış</a:t>
            </a:r>
            <a:r>
              <a:rPr lang="en-US" sz="2000" b="1" dirty="0"/>
              <a:t> defter </a:t>
            </a:r>
            <a:r>
              <a:rPr lang="en-US" sz="2000" b="1" dirty="0" err="1"/>
              <a:t>teknolojisi</a:t>
            </a:r>
            <a:r>
              <a:rPr lang="en-US" sz="2000" b="1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tanımlanmaktadır</a:t>
            </a:r>
            <a:r>
              <a:rPr lang="en-US" sz="2000" dirty="0"/>
              <a:t>. </a:t>
            </a:r>
            <a:endParaRPr lang="tr-TR" sz="2000" dirty="0"/>
          </a:p>
          <a:p>
            <a:pPr algn="just"/>
            <a:r>
              <a:rPr lang="en-US" sz="2000" dirty="0"/>
              <a:t>Bu </a:t>
            </a:r>
            <a:r>
              <a:rPr lang="en-US" sz="2000" dirty="0" err="1"/>
              <a:t>tanımlanma</a:t>
            </a:r>
            <a:r>
              <a:rPr lang="en-US" sz="2000" dirty="0"/>
              <a:t> </a:t>
            </a:r>
            <a:r>
              <a:rPr lang="en-US" sz="2000" dirty="0" err="1"/>
              <a:t>aşamasında</a:t>
            </a:r>
            <a:r>
              <a:rPr lang="en-US" sz="2000" dirty="0"/>
              <a:t>, </a:t>
            </a:r>
            <a:r>
              <a:rPr lang="en-US" sz="2000" dirty="0" err="1"/>
              <a:t>çeşitli</a:t>
            </a:r>
            <a:r>
              <a:rPr lang="en-US" sz="2000" dirty="0"/>
              <a:t> </a:t>
            </a:r>
            <a:r>
              <a:rPr lang="en-US" sz="2000" dirty="0" err="1"/>
              <a:t>konsensüs</a:t>
            </a:r>
            <a:r>
              <a:rPr lang="en-US" sz="2000" dirty="0"/>
              <a:t> (</a:t>
            </a:r>
            <a:r>
              <a:rPr lang="en-US" sz="2000" dirty="0" err="1"/>
              <a:t>fikir</a:t>
            </a:r>
            <a:r>
              <a:rPr lang="en-US" sz="2000" dirty="0"/>
              <a:t> </a:t>
            </a:r>
            <a:r>
              <a:rPr lang="en-US" sz="2000" dirty="0" err="1"/>
              <a:t>birliği</a:t>
            </a:r>
            <a:r>
              <a:rPr lang="en-US" sz="2000" dirty="0"/>
              <a:t>) </a:t>
            </a:r>
            <a:r>
              <a:rPr lang="en-US" sz="2000" dirty="0" err="1"/>
              <a:t>mekanizmaları</a:t>
            </a:r>
            <a:r>
              <a:rPr lang="en-US" sz="2000" dirty="0"/>
              <a:t> </a:t>
            </a:r>
            <a:r>
              <a:rPr lang="en-US" sz="2000" dirty="0" err="1"/>
              <a:t>kullanılır</a:t>
            </a:r>
            <a:r>
              <a:rPr lang="en-US" sz="2000" dirty="0"/>
              <a:t>. </a:t>
            </a:r>
            <a:r>
              <a:rPr lang="en-US" sz="2000" b="1" dirty="0" err="1"/>
              <a:t>Dağıtılmış</a:t>
            </a:r>
            <a:r>
              <a:rPr lang="en-US" sz="2000" b="1" dirty="0"/>
              <a:t> </a:t>
            </a:r>
            <a:r>
              <a:rPr lang="en-US" sz="2000" b="1" dirty="0" err="1"/>
              <a:t>bir</a:t>
            </a:r>
            <a:r>
              <a:rPr lang="en-US" sz="2000" b="1" dirty="0"/>
              <a:t> </a:t>
            </a:r>
            <a:r>
              <a:rPr lang="en-US" sz="2000" b="1" dirty="0" err="1"/>
              <a:t>düğüm</a:t>
            </a:r>
            <a:r>
              <a:rPr lang="en-US" sz="2000" b="1" dirty="0"/>
              <a:t> </a:t>
            </a:r>
            <a:r>
              <a:rPr lang="en-US" sz="2000" b="1" dirty="0" err="1"/>
              <a:t>ağı</a:t>
            </a:r>
            <a:r>
              <a:rPr lang="en-US" sz="2000" dirty="0"/>
              <a:t>, </a:t>
            </a:r>
            <a:r>
              <a:rPr lang="en-US" sz="2000" dirty="0" err="1"/>
              <a:t>bilgi</a:t>
            </a:r>
            <a:r>
              <a:rPr lang="en-US" sz="2000" dirty="0"/>
              <a:t> </a:t>
            </a:r>
            <a:r>
              <a:rPr lang="en-US" sz="2000" dirty="0" err="1"/>
              <a:t>bloklarını</a:t>
            </a:r>
            <a:r>
              <a:rPr lang="en-US" sz="2000" dirty="0"/>
              <a:t> </a:t>
            </a:r>
            <a:r>
              <a:rPr lang="en-US" sz="2000" dirty="0" err="1"/>
              <a:t>doğrulayarak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zincirine</a:t>
            </a:r>
            <a:r>
              <a:rPr lang="en-US" sz="2000" dirty="0"/>
              <a:t> </a:t>
            </a:r>
            <a:r>
              <a:rPr lang="en-US" sz="2000" dirty="0" err="1"/>
              <a:t>eklenir</a:t>
            </a:r>
            <a:r>
              <a:rPr lang="en-US" sz="2000" dirty="0"/>
              <a:t>. </a:t>
            </a:r>
            <a:endParaRPr lang="tr-TR" sz="2000" dirty="0"/>
          </a:p>
          <a:p>
            <a:pPr algn="just"/>
            <a:r>
              <a:rPr lang="en-US" sz="2000" dirty="0"/>
              <a:t>Blok </a:t>
            </a:r>
            <a:r>
              <a:rPr lang="en-US" sz="2000" dirty="0" err="1"/>
              <a:t>zincirleri</a:t>
            </a:r>
            <a:r>
              <a:rPr lang="en-US" sz="2000" dirty="0"/>
              <a:t> </a:t>
            </a:r>
            <a:r>
              <a:rPr lang="en-US" sz="2000" dirty="0" err="1"/>
              <a:t>tamamen</a:t>
            </a:r>
            <a:r>
              <a:rPr lang="en-US" sz="2000" dirty="0"/>
              <a:t> </a:t>
            </a:r>
            <a:r>
              <a:rPr lang="en-US" sz="2000" dirty="0" err="1"/>
              <a:t>klasik</a:t>
            </a:r>
            <a:r>
              <a:rPr lang="en-US" sz="2000" dirty="0"/>
              <a:t> </a:t>
            </a:r>
            <a:r>
              <a:rPr lang="en-US" sz="2000" dirty="0" err="1"/>
              <a:t>bilgi</a:t>
            </a:r>
            <a:r>
              <a:rPr lang="en-US" sz="2000" dirty="0"/>
              <a:t> </a:t>
            </a:r>
            <a:r>
              <a:rPr lang="en-US" sz="2000" dirty="0" err="1"/>
              <a:t>işlem</a:t>
            </a:r>
            <a:r>
              <a:rPr lang="en-US" sz="2000" dirty="0"/>
              <a:t> </a:t>
            </a:r>
            <a:r>
              <a:rPr lang="en-US" sz="2000" dirty="0" err="1"/>
              <a:t>alanındadır</a:t>
            </a:r>
            <a:r>
              <a:rPr lang="en-US" sz="2000" dirty="0"/>
              <a:t>, </a:t>
            </a:r>
            <a:r>
              <a:rPr lang="en-US" sz="2000" dirty="0" err="1"/>
              <a:t>yani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zincirinin</a:t>
            </a:r>
            <a:r>
              <a:rPr lang="en-US" sz="2000" dirty="0"/>
              <a:t> </a:t>
            </a:r>
            <a:r>
              <a:rPr lang="en-US" sz="2000" dirty="0" err="1"/>
              <a:t>zamanda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noktada</a:t>
            </a:r>
            <a:r>
              <a:rPr lang="en-US" sz="2000" dirty="0"/>
              <a:t> </a:t>
            </a:r>
            <a:r>
              <a:rPr lang="en-US" sz="2000" dirty="0" err="1"/>
              <a:t>yalnızca</a:t>
            </a:r>
            <a:r>
              <a:rPr lang="en-US" sz="2000" dirty="0"/>
              <a:t> </a:t>
            </a:r>
            <a:r>
              <a:rPr lang="en-US" sz="2000" dirty="0" err="1"/>
              <a:t>tek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durumda</a:t>
            </a:r>
            <a:r>
              <a:rPr lang="en-US" sz="2000" dirty="0"/>
              <a:t> </a:t>
            </a:r>
            <a:r>
              <a:rPr lang="en-US" sz="2000" dirty="0" err="1"/>
              <a:t>olacağı</a:t>
            </a:r>
            <a:r>
              <a:rPr lang="en-US" sz="2000" dirty="0"/>
              <a:t> </a:t>
            </a:r>
            <a:r>
              <a:rPr lang="en-US" sz="2000" dirty="0" err="1"/>
              <a:t>anlamına</a:t>
            </a:r>
            <a:r>
              <a:rPr lang="en-US" sz="2000" dirty="0"/>
              <a:t> </a:t>
            </a:r>
            <a:r>
              <a:rPr lang="en-US" sz="2000" dirty="0" err="1"/>
              <a:t>gelmektedir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B231B-0429-4C70-587B-10BC9065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4098" name="Picture 2" descr="Let's talk about nodes!. In the blockchain system, we have a… | by Jura  Protocol Media | Medium">
            <a:extLst>
              <a:ext uri="{FF2B5EF4-FFF2-40B4-BE49-F238E27FC236}">
                <a16:creationId xmlns:a16="http://schemas.microsoft.com/office/drawing/2014/main" id="{70D17B9F-094D-C925-91D2-206FE4CEE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31" y="1825625"/>
            <a:ext cx="4543247" cy="385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4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Blok Zincir (</a:t>
            </a:r>
            <a:r>
              <a:rPr lang="tr-TR" b="1" dirty="0">
                <a:solidFill>
                  <a:srgbClr val="FF0000"/>
                </a:solidFill>
              </a:rPr>
              <a:t>Blockchain</a:t>
            </a:r>
            <a:r>
              <a:rPr lang="tr-TR" b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7278" cy="435133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Bu </a:t>
            </a:r>
            <a:r>
              <a:rPr lang="en-US" dirty="0" err="1"/>
              <a:t>mekanizmaların</a:t>
            </a:r>
            <a:r>
              <a:rPr lang="en-US" dirty="0"/>
              <a:t> </a:t>
            </a:r>
            <a:r>
              <a:rPr lang="en-US" dirty="0" err="1"/>
              <a:t>başarılı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çalışması</a:t>
            </a:r>
            <a:r>
              <a:rPr lang="en-US" dirty="0"/>
              <a:t> </a:t>
            </a:r>
            <a:r>
              <a:rPr lang="en-US" b="1" dirty="0" err="1"/>
              <a:t>konsensüs</a:t>
            </a:r>
            <a:r>
              <a:rPr lang="en-US" b="1" dirty="0"/>
              <a:t> (</a:t>
            </a:r>
            <a:r>
              <a:rPr lang="en-US" b="1" dirty="0" err="1"/>
              <a:t>fikir</a:t>
            </a:r>
            <a:r>
              <a:rPr lang="en-US" b="1" dirty="0"/>
              <a:t> </a:t>
            </a:r>
            <a:r>
              <a:rPr lang="en-US" b="1" dirty="0" err="1"/>
              <a:t>birliği</a:t>
            </a:r>
            <a:r>
              <a:rPr lang="en-US" b="1" dirty="0"/>
              <a:t>) </a:t>
            </a:r>
            <a:r>
              <a:rPr lang="en-US" b="1" dirty="0" err="1"/>
              <a:t>algoritmaları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bağlıdır</a:t>
            </a:r>
            <a:r>
              <a:rPr lang="tr-TR" dirty="0"/>
              <a:t>.</a:t>
            </a:r>
          </a:p>
          <a:p>
            <a:pPr algn="just"/>
            <a:r>
              <a:rPr lang="tr-TR" b="1" dirty="0"/>
              <a:t>Konsensüs algoritması</a:t>
            </a:r>
            <a:r>
              <a:rPr lang="tr-TR" dirty="0"/>
              <a:t>, bir blockchain ağındaki düğümler arasındaki </a:t>
            </a:r>
            <a:r>
              <a:rPr lang="tr-TR" b="1" dirty="0"/>
              <a:t>işlem ve blok verilerinin doğruluğunu kabul etme</a:t>
            </a:r>
            <a:r>
              <a:rPr lang="tr-TR" dirty="0"/>
              <a:t>lerini sağlar. Bu algoritma sayesinde, ağdaki </a:t>
            </a:r>
            <a:r>
              <a:rPr lang="tr-TR" b="1" dirty="0"/>
              <a:t>tüm düğümler </a:t>
            </a:r>
            <a:r>
              <a:rPr lang="tr-TR" dirty="0"/>
              <a:t>aynı verilere sahip olduğundan emin olabilir ve ağın </a:t>
            </a:r>
            <a:r>
              <a:rPr lang="tr-TR" b="1" dirty="0"/>
              <a:t>güvenliği</a:t>
            </a:r>
            <a:r>
              <a:rPr lang="tr-TR" dirty="0"/>
              <a:t> ve istikrarı korunabilir.</a:t>
            </a:r>
          </a:p>
          <a:p>
            <a:pPr algn="just"/>
            <a:r>
              <a:rPr lang="en-US" b="1" dirty="0"/>
              <a:t>Proof of Work (</a:t>
            </a:r>
            <a:r>
              <a:rPr lang="en-US" b="1" dirty="0" err="1"/>
              <a:t>PoW</a:t>
            </a:r>
            <a:r>
              <a:rPr lang="en-US" b="1" dirty="0"/>
              <a:t>)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Proof of Stake (</a:t>
            </a:r>
            <a:r>
              <a:rPr lang="en-US" b="1" dirty="0" err="1"/>
              <a:t>PoS</a:t>
            </a:r>
            <a:r>
              <a:rPr lang="en-US" b="1" dirty="0"/>
              <a:t>)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konsensüs</a:t>
            </a:r>
            <a:r>
              <a:rPr lang="en-US" dirty="0"/>
              <a:t> </a:t>
            </a:r>
            <a:r>
              <a:rPr lang="en-US" dirty="0" err="1"/>
              <a:t>algoritmalar</a:t>
            </a:r>
            <a:r>
              <a:rPr lang="en-US" dirty="0"/>
              <a:t>, </a:t>
            </a:r>
            <a:r>
              <a:rPr lang="en-US" dirty="0" err="1"/>
              <a:t>kripto</a:t>
            </a:r>
            <a:r>
              <a:rPr lang="en-US" dirty="0"/>
              <a:t> para </a:t>
            </a:r>
            <a:r>
              <a:rPr lang="en-US" dirty="0" err="1"/>
              <a:t>birimlerinin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dağıtılmış</a:t>
            </a:r>
            <a:r>
              <a:rPr lang="en-US" dirty="0"/>
              <a:t> </a:t>
            </a:r>
            <a:r>
              <a:rPr lang="en-US" dirty="0" err="1"/>
              <a:t>defterlerin</a:t>
            </a:r>
            <a:r>
              <a:rPr lang="en-US" dirty="0"/>
              <a:t> </a:t>
            </a:r>
            <a:r>
              <a:rPr lang="en-US" dirty="0" err="1"/>
              <a:t>işleyişi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hayati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öneme</a:t>
            </a:r>
            <a:r>
              <a:rPr lang="en-US" dirty="0"/>
              <a:t> </a:t>
            </a:r>
            <a:r>
              <a:rPr lang="en-US" dirty="0" err="1"/>
              <a:t>sahiptir</a:t>
            </a:r>
            <a:r>
              <a:rPr lang="en-US" dirty="0"/>
              <a:t>. </a:t>
            </a:r>
            <a:endParaRPr lang="tr-TR" dirty="0"/>
          </a:p>
          <a:p>
            <a:pPr lvl="1" algn="just"/>
            <a:r>
              <a:rPr lang="tr-TR" b="1" dirty="0"/>
              <a:t>Proof of work (PoW), </a:t>
            </a:r>
            <a:r>
              <a:rPr lang="tr-TR" dirty="0"/>
              <a:t>ağ üyelerinin </a:t>
            </a:r>
            <a:r>
              <a:rPr lang="tr-TR" b="1" dirty="0"/>
              <a:t>şifrelenmiş onaltılık </a:t>
            </a:r>
            <a:r>
              <a:rPr lang="tr-TR" dirty="0"/>
              <a:t>bir sayıyı çözmek için çaba harcamasını gerektiren merkezi olmayan bir mutabakat mekanizmasıdır. İş kanıtı, yapılan iş için bir </a:t>
            </a:r>
            <a:r>
              <a:rPr lang="tr-TR" b="1" dirty="0"/>
              <a:t>ödül</a:t>
            </a:r>
            <a:r>
              <a:rPr lang="tr-TR" dirty="0"/>
              <a:t> almaya atıfta bulunarak </a:t>
            </a:r>
            <a:r>
              <a:rPr lang="tr-TR" b="1" dirty="0"/>
              <a:t>madencilik</a:t>
            </a:r>
            <a:r>
              <a:rPr lang="tr-TR" dirty="0"/>
              <a:t> olarak da adlandırılır.</a:t>
            </a:r>
          </a:p>
          <a:p>
            <a:pPr lvl="1" algn="just"/>
            <a:r>
              <a:rPr lang="tr-TR" b="1" dirty="0"/>
              <a:t>Proof of stake (PoS), </a:t>
            </a:r>
            <a:r>
              <a:rPr lang="tr-TR" dirty="0"/>
              <a:t>hangi kullanıcı ya da kullanıcıların yeni işlem bloklarını doğrulayacağına karar vermenin ve bunu doğru bir şekilde yaptığı için </a:t>
            </a:r>
            <a:r>
              <a:rPr lang="tr-TR" b="1" dirty="0"/>
              <a:t>ödül</a:t>
            </a:r>
            <a:r>
              <a:rPr lang="tr-TR" dirty="0"/>
              <a:t> kazanmanın bir yoludur.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9F284-A4C2-34A1-2304-DB5C29920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2054" name="Picture 6" descr="Proof of Work vs Proof of Stake - Clearly Explained - YouTube">
            <a:extLst>
              <a:ext uri="{FF2B5EF4-FFF2-40B4-BE49-F238E27FC236}">
                <a16:creationId xmlns:a16="http://schemas.microsoft.com/office/drawing/2014/main" id="{B937ECB3-0062-27BF-6FE3-AE84EF5AE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640" y="2416195"/>
            <a:ext cx="4704553" cy="264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809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Blok Zincir (</a:t>
            </a:r>
            <a:r>
              <a:rPr lang="tr-TR" b="1" dirty="0">
                <a:solidFill>
                  <a:srgbClr val="FF0000"/>
                </a:solidFill>
              </a:rPr>
              <a:t>Blockchain</a:t>
            </a:r>
            <a:r>
              <a:rPr lang="tr-TR" b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65381" cy="435133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 err="1"/>
              <a:t>Endüstride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</a:t>
            </a:r>
            <a:r>
              <a:rPr lang="en-US" dirty="0"/>
              <a:t> </a:t>
            </a:r>
            <a:r>
              <a:rPr lang="en-US" dirty="0" err="1"/>
              <a:t>teknolojisi</a:t>
            </a:r>
            <a:r>
              <a:rPr lang="en-US" dirty="0"/>
              <a:t>, </a:t>
            </a:r>
            <a:r>
              <a:rPr lang="en-US" dirty="0" err="1"/>
              <a:t>dijital</a:t>
            </a:r>
            <a:r>
              <a:rPr lang="en-US" dirty="0"/>
              <a:t> para </a:t>
            </a:r>
            <a:r>
              <a:rPr lang="en-US" dirty="0" err="1"/>
              <a:t>birimleri</a:t>
            </a:r>
            <a:r>
              <a:rPr lang="en-US" dirty="0"/>
              <a:t>, </a:t>
            </a:r>
            <a:r>
              <a:rPr lang="en-US" dirty="0" err="1"/>
              <a:t>lojistik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kayıt</a:t>
            </a:r>
            <a:r>
              <a:rPr lang="en-US" dirty="0"/>
              <a:t> </a:t>
            </a:r>
            <a:r>
              <a:rPr lang="en-US" dirty="0" err="1"/>
              <a:t>tutma</a:t>
            </a:r>
            <a:r>
              <a:rPr lang="en-US" dirty="0"/>
              <a:t> </a:t>
            </a:r>
            <a:r>
              <a:rPr lang="en-US" dirty="0" err="1"/>
              <a:t>protokolleri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finansal</a:t>
            </a:r>
            <a:r>
              <a:rPr lang="en-US" dirty="0"/>
              <a:t> </a:t>
            </a:r>
            <a:r>
              <a:rPr lang="en-US" dirty="0" err="1"/>
              <a:t>ürünler</a:t>
            </a:r>
            <a:r>
              <a:rPr lang="en-US" dirty="0"/>
              <a:t> </a:t>
            </a:r>
            <a:r>
              <a:rPr lang="en-US" dirty="0" err="1"/>
              <a:t>dahil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b="1" dirty="0" err="1"/>
              <a:t>kendi</a:t>
            </a:r>
            <a:r>
              <a:rPr lang="en-US" b="1" dirty="0"/>
              <a:t> </a:t>
            </a:r>
            <a:r>
              <a:rPr lang="en-US" b="1" dirty="0" err="1"/>
              <a:t>kendini</a:t>
            </a:r>
            <a:r>
              <a:rPr lang="en-US" b="1" dirty="0"/>
              <a:t> </a:t>
            </a:r>
            <a:r>
              <a:rPr lang="en-US" b="1" dirty="0" err="1"/>
              <a:t>yürüten</a:t>
            </a:r>
            <a:r>
              <a:rPr lang="en-US" b="1" dirty="0"/>
              <a:t> </a:t>
            </a:r>
            <a:r>
              <a:rPr lang="en-US" b="1" dirty="0" err="1"/>
              <a:t>akıllı</a:t>
            </a:r>
            <a:r>
              <a:rPr lang="en-US" b="1" dirty="0"/>
              <a:t> </a:t>
            </a:r>
            <a:r>
              <a:rPr lang="en-US" b="1" dirty="0" err="1"/>
              <a:t>sözleşmeler</a:t>
            </a:r>
            <a:r>
              <a:rPr lang="en-US" b="1" dirty="0"/>
              <a:t> </a:t>
            </a:r>
            <a:r>
              <a:rPr lang="en-US" b="1" dirty="0" err="1"/>
              <a:t>yoluyla</a:t>
            </a:r>
            <a:r>
              <a:rPr lang="en-US" b="1" dirty="0"/>
              <a:t> </a:t>
            </a:r>
            <a:r>
              <a:rPr lang="en-US" b="1" dirty="0" err="1"/>
              <a:t>dağıtılmış</a:t>
            </a:r>
            <a:r>
              <a:rPr lang="en-US" b="1" dirty="0"/>
              <a:t> </a:t>
            </a:r>
            <a:r>
              <a:rPr lang="en-US" b="1" dirty="0" err="1"/>
              <a:t>uygulamalar</a:t>
            </a:r>
            <a:r>
              <a:rPr lang="en-US" b="1" dirty="0"/>
              <a:t> </a:t>
            </a:r>
            <a:r>
              <a:rPr lang="en-US" dirty="0" err="1"/>
              <a:t>oluşturmak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araçtır</a:t>
            </a:r>
            <a:r>
              <a:rPr lang="en-US" dirty="0"/>
              <a:t>. </a:t>
            </a:r>
            <a:r>
              <a:rPr lang="en-US" dirty="0" err="1"/>
              <a:t>Bunlara</a:t>
            </a:r>
            <a:r>
              <a:rPr lang="en-US" dirty="0"/>
              <a:t> </a:t>
            </a:r>
            <a:r>
              <a:rPr lang="en-US" dirty="0" err="1"/>
              <a:t>borç</a:t>
            </a:r>
            <a:r>
              <a:rPr lang="en-US" dirty="0"/>
              <a:t> </a:t>
            </a:r>
            <a:r>
              <a:rPr lang="en-US" dirty="0" err="1"/>
              <a:t>verme</a:t>
            </a:r>
            <a:r>
              <a:rPr lang="en-US" dirty="0"/>
              <a:t>, stake </a:t>
            </a:r>
            <a:r>
              <a:rPr lang="en-US" dirty="0" err="1"/>
              <a:t>etme</a:t>
            </a:r>
            <a:r>
              <a:rPr lang="tr-TR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hatta</a:t>
            </a:r>
            <a:r>
              <a:rPr lang="en-US" dirty="0"/>
              <a:t> </a:t>
            </a:r>
            <a:r>
              <a:rPr lang="en-US" dirty="0" err="1"/>
              <a:t>dağıtılmış</a:t>
            </a:r>
            <a:r>
              <a:rPr lang="en-US" dirty="0"/>
              <a:t> </a:t>
            </a:r>
            <a:r>
              <a:rPr lang="en-US" dirty="0" err="1"/>
              <a:t>sigorta</a:t>
            </a:r>
            <a:r>
              <a:rPr lang="en-US" dirty="0"/>
              <a:t> </a:t>
            </a:r>
            <a:r>
              <a:rPr lang="en-US" dirty="0" err="1"/>
              <a:t>protokolleri</a:t>
            </a:r>
            <a:r>
              <a:rPr lang="en-US" dirty="0"/>
              <a:t> de </a:t>
            </a:r>
            <a:r>
              <a:rPr lang="en-US" dirty="0" err="1"/>
              <a:t>dahildir</a:t>
            </a:r>
            <a:r>
              <a:rPr lang="tr-TR" dirty="0"/>
              <a:t>.</a:t>
            </a:r>
          </a:p>
          <a:p>
            <a:pPr algn="just"/>
            <a:r>
              <a:rPr lang="en-US" dirty="0" err="1"/>
              <a:t>Bununla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kısıtlamaları</a:t>
            </a:r>
            <a:r>
              <a:rPr lang="en-US" dirty="0"/>
              <a:t> </a:t>
            </a:r>
            <a:r>
              <a:rPr lang="en-US" dirty="0" err="1"/>
              <a:t>nedeniyle</a:t>
            </a:r>
            <a:r>
              <a:rPr lang="en-US" dirty="0"/>
              <a:t>,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zinciri</a:t>
            </a:r>
            <a:r>
              <a:rPr lang="en-US" dirty="0"/>
              <a:t>,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düzeyde</a:t>
            </a:r>
            <a:r>
              <a:rPr lang="en-US" dirty="0"/>
              <a:t> </a:t>
            </a:r>
            <a:r>
              <a:rPr lang="en-US" dirty="0" err="1"/>
              <a:t>hesaplamalı</a:t>
            </a:r>
            <a:r>
              <a:rPr lang="en-US" dirty="0"/>
              <a:t> problem </a:t>
            </a:r>
            <a:r>
              <a:rPr lang="en-US" dirty="0" err="1"/>
              <a:t>çözme</a:t>
            </a:r>
            <a:r>
              <a:rPr lang="en-US" dirty="0"/>
              <a:t> </a:t>
            </a:r>
            <a:r>
              <a:rPr lang="en-US" dirty="0" err="1"/>
              <a:t>yeteneği</a:t>
            </a:r>
            <a:r>
              <a:rPr lang="en-US" dirty="0"/>
              <a:t> </a:t>
            </a:r>
            <a:r>
              <a:rPr lang="en-US" dirty="0" err="1"/>
              <a:t>gerektiren</a:t>
            </a:r>
            <a:r>
              <a:rPr lang="en-US" dirty="0"/>
              <a:t> </a:t>
            </a:r>
            <a:r>
              <a:rPr lang="en-US" dirty="0" err="1"/>
              <a:t>problemleri</a:t>
            </a:r>
            <a:r>
              <a:rPr lang="en-US" dirty="0"/>
              <a:t> </a:t>
            </a:r>
            <a:r>
              <a:rPr lang="en-US" dirty="0" err="1"/>
              <a:t>çözmede</a:t>
            </a:r>
            <a:r>
              <a:rPr lang="tr-TR" dirty="0"/>
              <a:t> yetersiz kalabiliyor. Y</a:t>
            </a:r>
            <a:r>
              <a:rPr lang="en-US" dirty="0" err="1"/>
              <a:t>eni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zincirleri</a:t>
            </a:r>
            <a:r>
              <a:rPr lang="en-US" dirty="0"/>
              <a:t>,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b="1" dirty="0" err="1"/>
              <a:t>yüksek</a:t>
            </a:r>
            <a:r>
              <a:rPr lang="en-US" b="1" dirty="0"/>
              <a:t> </a:t>
            </a:r>
            <a:r>
              <a:rPr lang="en-US" b="1" dirty="0" err="1"/>
              <a:t>miktarda</a:t>
            </a:r>
            <a:r>
              <a:rPr lang="en-US" b="1" dirty="0"/>
              <a:t> </a:t>
            </a:r>
            <a:r>
              <a:rPr lang="en-US" b="1" dirty="0" err="1"/>
              <a:t>işlem</a:t>
            </a:r>
            <a:r>
              <a:rPr lang="en-US" b="1" dirty="0"/>
              <a:t> (TPS - Transactions per second)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çalışabilen</a:t>
            </a:r>
            <a:r>
              <a:rPr lang="en-US" dirty="0"/>
              <a:t> </a:t>
            </a:r>
            <a:r>
              <a:rPr lang="en-US" dirty="0" err="1"/>
              <a:t>çözümler</a:t>
            </a:r>
            <a:r>
              <a:rPr lang="en-US" dirty="0"/>
              <a:t> </a:t>
            </a:r>
            <a:r>
              <a:rPr lang="en-US" dirty="0" err="1"/>
              <a:t>sunmak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çabalamaktadır</a:t>
            </a:r>
            <a:r>
              <a:rPr lang="en-US" dirty="0"/>
              <a:t>. Buna </a:t>
            </a:r>
            <a:r>
              <a:rPr lang="en-US" dirty="0" err="1"/>
              <a:t>karşılık</a:t>
            </a:r>
            <a:r>
              <a:rPr lang="en-US" dirty="0"/>
              <a:t>,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, </a:t>
            </a:r>
            <a:r>
              <a:rPr lang="en-US" dirty="0" err="1"/>
              <a:t>bilim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teknolojinin</a:t>
            </a:r>
            <a:r>
              <a:rPr lang="en-US" dirty="0"/>
              <a:t> </a:t>
            </a:r>
            <a:r>
              <a:rPr lang="en-US" dirty="0" err="1"/>
              <a:t>sunduğu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,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sorunları</a:t>
            </a:r>
            <a:r>
              <a:rPr lang="en-US" dirty="0"/>
              <a:t> </a:t>
            </a:r>
            <a:r>
              <a:rPr lang="en-US" dirty="0" err="1"/>
              <a:t>çözmek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potansiyele</a:t>
            </a:r>
            <a:r>
              <a:rPr lang="en-US" dirty="0"/>
              <a:t> </a:t>
            </a:r>
            <a:r>
              <a:rPr lang="en-US" dirty="0" err="1"/>
              <a:t>sahiptir</a:t>
            </a:r>
            <a:r>
              <a:rPr lang="en-US" dirty="0"/>
              <a:t>, </a:t>
            </a: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şu</a:t>
            </a:r>
            <a:r>
              <a:rPr lang="en-US" dirty="0"/>
              <a:t> an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oldukça</a:t>
            </a:r>
            <a:r>
              <a:rPr lang="en-US" dirty="0"/>
              <a:t> </a:t>
            </a:r>
            <a:r>
              <a:rPr lang="en-US" dirty="0" err="1"/>
              <a:t>masraflı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ulaşılması</a:t>
            </a:r>
            <a:r>
              <a:rPr lang="en-US" dirty="0"/>
              <a:t> </a:t>
            </a:r>
            <a:r>
              <a:rPr lang="en-US" dirty="0" err="1"/>
              <a:t>güç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araçtır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CA46B-4681-1D8C-FA26-B281A88C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321342F-17B7-FEB4-1AC3-355C9E341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877" y="2367749"/>
            <a:ext cx="5152343" cy="26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0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6202-FFAA-AB28-C002-03728728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Hesaplama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Bilgisayarlar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5FF3-69AA-908D-0450-432BAF2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82234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b="1" dirty="0" err="1"/>
              <a:t>klasik</a:t>
            </a:r>
            <a:r>
              <a:rPr lang="en-US" b="1" dirty="0"/>
              <a:t> </a:t>
            </a:r>
            <a:r>
              <a:rPr lang="en-US" b="1" dirty="0" err="1"/>
              <a:t>bilgisayarlar</a:t>
            </a:r>
            <a:r>
              <a:rPr lang="en-US" b="1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adlandırılan</a:t>
            </a:r>
            <a:r>
              <a:rPr lang="en-US" dirty="0"/>
              <a:t> </a:t>
            </a:r>
            <a:r>
              <a:rPr lang="en-US" dirty="0" err="1"/>
              <a:t>mevcut</a:t>
            </a:r>
            <a:r>
              <a:rPr lang="en-US" dirty="0"/>
              <a:t> </a:t>
            </a:r>
            <a:r>
              <a:rPr lang="en-US" dirty="0" err="1"/>
              <a:t>bilgisayarlar</a:t>
            </a:r>
            <a:r>
              <a:rPr lang="en-US" dirty="0"/>
              <a:t>, </a:t>
            </a:r>
            <a:r>
              <a:rPr lang="en-US" b="1" dirty="0"/>
              <a:t>0’lar </a:t>
            </a:r>
            <a:r>
              <a:rPr lang="en-US" b="1" dirty="0" err="1"/>
              <a:t>veya</a:t>
            </a:r>
            <a:r>
              <a:rPr lang="en-US" b="1" dirty="0"/>
              <a:t> 1’ler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b="1" dirty="0"/>
              <a:t>her </a:t>
            </a:r>
            <a:r>
              <a:rPr lang="en-US" b="1" dirty="0" err="1"/>
              <a:t>ikisi</a:t>
            </a:r>
            <a:r>
              <a:rPr lang="en-US" b="1" dirty="0"/>
              <a:t> </a:t>
            </a:r>
            <a:r>
              <a:rPr lang="en-US" b="1" dirty="0" err="1"/>
              <a:t>birden</a:t>
            </a:r>
            <a:r>
              <a:rPr lang="en-US" b="1" dirty="0"/>
              <a:t> </a:t>
            </a:r>
            <a:r>
              <a:rPr lang="en-US" b="1" dirty="0" err="1"/>
              <a:t>olmayan</a:t>
            </a:r>
            <a:r>
              <a:rPr lang="en-US" b="1" dirty="0"/>
              <a:t> </a:t>
            </a:r>
            <a:r>
              <a:rPr lang="en-US" b="1" dirty="0" err="1"/>
              <a:t>bitler</a:t>
            </a:r>
            <a:r>
              <a:rPr lang="en-US" dirty="0" err="1"/>
              <a:t>den</a:t>
            </a:r>
            <a:r>
              <a:rPr lang="en-US" dirty="0"/>
              <a:t> </a:t>
            </a:r>
            <a:r>
              <a:rPr lang="en-US" dirty="0" err="1"/>
              <a:t>oluşmaktadır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bilgisayarlar</a:t>
            </a:r>
            <a:r>
              <a:rPr lang="en-US" b="1" dirty="0"/>
              <a:t> </a:t>
            </a:r>
            <a:r>
              <a:rPr lang="en-US" dirty="0"/>
              <a:t>da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bitler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b="1" dirty="0" err="1"/>
              <a:t>Kübit’ler</a:t>
            </a:r>
            <a:r>
              <a:rPr lang="en-US" b="1" dirty="0"/>
              <a:t> (Qubit) </a:t>
            </a:r>
            <a:r>
              <a:rPr lang="en-US" dirty="0" err="1"/>
              <a:t>bulunmaktadır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süperpozisyon</a:t>
            </a:r>
            <a:r>
              <a:rPr lang="en-US" b="1" dirty="0"/>
              <a:t> </a:t>
            </a:r>
            <a:r>
              <a:rPr lang="en-US" dirty="0"/>
              <a:t>(Quantum Superposition)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kavramla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bitler</a:t>
            </a:r>
            <a:r>
              <a:rPr lang="en-US" dirty="0"/>
              <a:t> her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durumda</a:t>
            </a:r>
            <a:r>
              <a:rPr lang="en-US" dirty="0"/>
              <a:t> da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var </a:t>
            </a:r>
            <a:r>
              <a:rPr lang="en-US" dirty="0" err="1"/>
              <a:t>olmaktadır</a:t>
            </a:r>
            <a:r>
              <a:rPr lang="en-US" dirty="0"/>
              <a:t>. </a:t>
            </a:r>
            <a:endParaRPr lang="tr-TR" dirty="0"/>
          </a:p>
          <a:p>
            <a:pPr lvl="1" algn="just"/>
            <a:r>
              <a:rPr lang="tr-TR" b="1" dirty="0"/>
              <a:t>Süperpozisyon</a:t>
            </a:r>
            <a:r>
              <a:rPr lang="tr-TR" dirty="0"/>
              <a:t>, bir kuantum sisteminin ölçülene kadar aynı anda birden fazla durumda bulunabilme yeteneğidir. </a:t>
            </a:r>
            <a:r>
              <a:rPr lang="en-US" dirty="0" err="1"/>
              <a:t>Geleneksel</a:t>
            </a:r>
            <a:r>
              <a:rPr lang="en-US" dirty="0"/>
              <a:t> </a:t>
            </a:r>
            <a:r>
              <a:rPr lang="en-US" dirty="0" err="1"/>
              <a:t>bitlerin</a:t>
            </a:r>
            <a:r>
              <a:rPr lang="en-US" dirty="0"/>
              <a:t> </a:t>
            </a:r>
            <a:r>
              <a:rPr lang="en-US" dirty="0" err="1"/>
              <a:t>aksine</a:t>
            </a:r>
            <a:r>
              <a:rPr lang="en-US" dirty="0"/>
              <a:t> </a:t>
            </a:r>
            <a:r>
              <a:rPr lang="en-US" dirty="0" err="1"/>
              <a:t>kübitler</a:t>
            </a:r>
            <a:r>
              <a:rPr lang="en-US" dirty="0"/>
              <a:t>,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,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oluşturan</a:t>
            </a:r>
            <a:r>
              <a:rPr lang="en-US" dirty="0"/>
              <a:t> </a:t>
            </a:r>
            <a:r>
              <a:rPr lang="en-US" b="1" dirty="0" err="1"/>
              <a:t>Kuantum</a:t>
            </a:r>
            <a:r>
              <a:rPr lang="en-US" b="1" dirty="0"/>
              <a:t> </a:t>
            </a:r>
            <a:r>
              <a:rPr lang="en-US" b="1" dirty="0" err="1"/>
              <a:t>Dolanıklığı</a:t>
            </a:r>
            <a:r>
              <a:rPr lang="en-US" b="1" dirty="0"/>
              <a:t> </a:t>
            </a:r>
            <a:r>
              <a:rPr lang="en-US" dirty="0"/>
              <a:t>(Quantum Entanglement)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süreçte</a:t>
            </a:r>
            <a:r>
              <a:rPr lang="en-US" dirty="0"/>
              <a:t> </a:t>
            </a:r>
            <a:r>
              <a:rPr lang="en-US" dirty="0" err="1"/>
              <a:t>birbirlerini</a:t>
            </a:r>
            <a:r>
              <a:rPr lang="en-US" dirty="0"/>
              <a:t> </a:t>
            </a:r>
            <a:r>
              <a:rPr lang="en-US" dirty="0" err="1"/>
              <a:t>etkilemektedirler</a:t>
            </a:r>
            <a:r>
              <a:rPr lang="tr-TR" dirty="0"/>
              <a:t>.</a:t>
            </a:r>
          </a:p>
          <a:p>
            <a:pPr algn="just"/>
            <a:r>
              <a:rPr lang="en-US" dirty="0" err="1"/>
              <a:t>Kübit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 </a:t>
            </a:r>
            <a:r>
              <a:rPr lang="en-US" dirty="0" err="1"/>
              <a:t>arttıkça</a:t>
            </a:r>
            <a:r>
              <a:rPr lang="en-US" dirty="0"/>
              <a:t>, </a:t>
            </a:r>
            <a:r>
              <a:rPr lang="en-US" dirty="0" err="1"/>
              <a:t>bilgisayarın</a:t>
            </a:r>
            <a:r>
              <a:rPr lang="en-US" dirty="0"/>
              <a:t> </a:t>
            </a:r>
            <a:r>
              <a:rPr lang="en-US" dirty="0" err="1"/>
              <a:t>potansiyel</a:t>
            </a:r>
            <a:r>
              <a:rPr lang="en-US" dirty="0"/>
              <a:t> </a:t>
            </a:r>
            <a:r>
              <a:rPr lang="en-US" dirty="0" err="1"/>
              <a:t>durumlarının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katına</a:t>
            </a:r>
            <a:r>
              <a:rPr lang="en-US" dirty="0"/>
              <a:t> </a:t>
            </a:r>
            <a:r>
              <a:rPr lang="en-US" dirty="0" err="1"/>
              <a:t>çıkmaktadır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bilgisayarlara</a:t>
            </a:r>
            <a:r>
              <a:rPr lang="en-US" dirty="0"/>
              <a:t> </a:t>
            </a:r>
            <a:r>
              <a:rPr lang="en-US" dirty="0" err="1"/>
              <a:t>klasik</a:t>
            </a:r>
            <a:r>
              <a:rPr lang="en-US" dirty="0"/>
              <a:t> </a:t>
            </a:r>
            <a:r>
              <a:rPr lang="en-US" dirty="0" err="1"/>
              <a:t>bilgisayarlara</a:t>
            </a:r>
            <a:r>
              <a:rPr lang="en-US" dirty="0"/>
              <a:t> </a:t>
            </a:r>
            <a:r>
              <a:rPr lang="en-US" dirty="0" err="1"/>
              <a:t>kıyasla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b="1" dirty="0" err="1"/>
              <a:t>üstün</a:t>
            </a:r>
            <a:r>
              <a:rPr lang="en-US" b="1" dirty="0"/>
              <a:t> </a:t>
            </a:r>
            <a:r>
              <a:rPr lang="en-US" b="1" dirty="0" err="1"/>
              <a:t>hesaplama</a:t>
            </a:r>
            <a:r>
              <a:rPr lang="en-US" b="1" dirty="0"/>
              <a:t> </a:t>
            </a:r>
            <a:r>
              <a:rPr lang="en-US" b="1" dirty="0" err="1"/>
              <a:t>yetenekleri</a:t>
            </a:r>
            <a:r>
              <a:rPr lang="en-US" b="1" dirty="0"/>
              <a:t> </a:t>
            </a:r>
            <a:r>
              <a:rPr lang="en-US" dirty="0" err="1"/>
              <a:t>kazandırmaktadır</a:t>
            </a:r>
            <a:r>
              <a:rPr lang="en-US" dirty="0"/>
              <a:t>.</a:t>
            </a:r>
            <a:endParaRPr lang="tr-TR" dirty="0"/>
          </a:p>
          <a:p>
            <a:pPr algn="just"/>
            <a:endParaRPr lang="tr-TR" dirty="0"/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0D016-FE9C-AE61-8799-620BD881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55" y="-23529"/>
            <a:ext cx="2427945" cy="642371"/>
          </a:xfrm>
          <a:prstGeom prst="rect">
            <a:avLst/>
          </a:prstGeom>
        </p:spPr>
      </p:pic>
      <p:pic>
        <p:nvPicPr>
          <p:cNvPr id="6146" name="Picture 2" descr="Kuantum Bilgisayar Nedir? | Ne İşe Yarar? | Nasıl Çalışır?| Kübit Nedir? |  Kuantum Bilgisayarların Özellikleri Nedir? | TÜBİTAK Bilim Genç">
            <a:extLst>
              <a:ext uri="{FF2B5EF4-FFF2-40B4-BE49-F238E27FC236}">
                <a16:creationId xmlns:a16="http://schemas.microsoft.com/office/drawing/2014/main" id="{4B926586-D199-9303-518F-04BBBDF6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407" y="1737965"/>
            <a:ext cx="2465295" cy="464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212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1917</Words>
  <Application>Microsoft Office PowerPoint</Application>
  <PresentationFormat>Widescreen</PresentationFormat>
  <Paragraphs>102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Dijital Dönüşümün Sınırlarını Zorlamak:  Kuantum Blok Zinciri</vt:lpstr>
      <vt:lpstr>Ajanda</vt:lpstr>
      <vt:lpstr>Ajanda</vt:lpstr>
      <vt:lpstr>Blok Zincir (Blockchain)</vt:lpstr>
      <vt:lpstr>Blok Zincir (Blockchain)</vt:lpstr>
      <vt:lpstr>Blok Zincir (Blockchain)</vt:lpstr>
      <vt:lpstr>Blok Zincir (Blockchain)</vt:lpstr>
      <vt:lpstr>Kuantum Hesaplama ve Kuantum Bilgisayarlar </vt:lpstr>
      <vt:lpstr>Kuantum Hesaplama ve Kuantum Bilgisayarlar </vt:lpstr>
      <vt:lpstr>Kuantum Hesaplama ve Kuantum Bilgisayarlar </vt:lpstr>
      <vt:lpstr>Kuantum Blok Zinciri (Quantum Blockchain)</vt:lpstr>
      <vt:lpstr>Kuantum Blok Zinciri (Quantum Blockchain)</vt:lpstr>
      <vt:lpstr>PowerPoint Presentation</vt:lpstr>
      <vt:lpstr>PowerPoint Presentation</vt:lpstr>
      <vt:lpstr>Kuantum Blok Zincirinin Yapısı</vt:lpstr>
      <vt:lpstr>Kuantum Blok Zincirinin Yapısı</vt:lpstr>
      <vt:lpstr>Kuantum Blok Zincir Vs. Blok Zincir</vt:lpstr>
      <vt:lpstr>Kuantum Blok Zincirinin Geceleği</vt:lpstr>
      <vt:lpstr>Kuantum Blok Zincirinin Geceleği</vt:lpstr>
      <vt:lpstr>Kuantum Blok Zincirinin Geceleği</vt:lpstr>
      <vt:lpstr>Kuantum Blok Zincirinin Geceleği</vt:lpstr>
      <vt:lpstr>Teşekkürler...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Dijital Dönüşümün Sınırlarını Zorlamak:  Kuantum Blok Zinciri</dc:title>
  <dc:creator>Nano</dc:creator>
  <cp:lastModifiedBy>Nano</cp:lastModifiedBy>
  <cp:revision>252</cp:revision>
  <dcterms:created xsi:type="dcterms:W3CDTF">2023-10-07T04:41:13Z</dcterms:created>
  <dcterms:modified xsi:type="dcterms:W3CDTF">2023-10-07T12:09:48Z</dcterms:modified>
</cp:coreProperties>
</file>